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5" r:id="rId19"/>
    <p:sldId id="296" r:id="rId20"/>
    <p:sldId id="297" r:id="rId21"/>
    <p:sldId id="302" r:id="rId22"/>
    <p:sldId id="277" r:id="rId23"/>
    <p:sldId id="278" r:id="rId24"/>
    <p:sldId id="279" r:id="rId25"/>
    <p:sldId id="276" r:id="rId26"/>
    <p:sldId id="281" r:id="rId27"/>
    <p:sldId id="298" r:id="rId28"/>
    <p:sldId id="303" r:id="rId29"/>
    <p:sldId id="280" r:id="rId30"/>
    <p:sldId id="282" r:id="rId31"/>
    <p:sldId id="272" r:id="rId32"/>
    <p:sldId id="283" r:id="rId33"/>
    <p:sldId id="284" r:id="rId34"/>
    <p:sldId id="285" r:id="rId35"/>
    <p:sldId id="288" r:id="rId36"/>
    <p:sldId id="289" r:id="rId37"/>
    <p:sldId id="291" r:id="rId38"/>
    <p:sldId id="290" r:id="rId39"/>
    <p:sldId id="286" r:id="rId40"/>
    <p:sldId id="287" r:id="rId41"/>
    <p:sldId id="299" r:id="rId42"/>
    <p:sldId id="293" r:id="rId43"/>
    <p:sldId id="294" r:id="rId44"/>
    <p:sldId id="295" r:id="rId45"/>
    <p:sldId id="300" r:id="rId46"/>
    <p:sldId id="301" r:id="rId47"/>
    <p:sldId id="304" r:id="rId48"/>
    <p:sldId id="305" r:id="rId49"/>
    <p:sldId id="307" r:id="rId50"/>
    <p:sldId id="306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5" r:id="rId67"/>
    <p:sldId id="326" r:id="rId68"/>
    <p:sldId id="327" r:id="rId69"/>
    <p:sldId id="328" r:id="rId70"/>
    <p:sldId id="329" r:id="rId7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F9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105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0" d="100"/>
        <a:sy n="160" d="100"/>
      </p:scale>
      <p:origin x="0" y="70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15/11/2015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15/11/2015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15/11/2015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15/11/2015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15/11/2015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15/11/2015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15/11/2015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15/11/2015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15/11/2015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15/11/2015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15/11/2015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00DB3-DBF0-4086-B675-117E7A9610B8}" type="datetimeFigureOut">
              <a:rPr lang="pt-BR" smtClean="0"/>
              <a:t>15/11/2015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9D8CF-8DEC-4D9F-84EE-ADF04DFF3391}" type="slidenum">
              <a:rPr lang="pt-BR" smtClean="0"/>
              <a:t>‹nº›</a:t>
            </a:fld>
            <a:endParaRPr lang="pt-B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aifux.org/lectures/217/netLec5.pdf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1763688" y="1052736"/>
            <a:ext cx="6766833" cy="3382635"/>
            <a:chOff x="1763688" y="1052736"/>
            <a:chExt cx="6766833" cy="3382635"/>
          </a:xfrm>
        </p:grpSpPr>
        <p:pic>
          <p:nvPicPr>
            <p:cNvPr id="5" name="Imagem 4"/>
            <p:cNvPicPr/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28937" t="56662" r="30387" b="30310"/>
            <a:stretch/>
          </p:blipFill>
          <p:spPr bwMode="auto">
            <a:xfrm>
              <a:off x="1763688" y="2427584"/>
              <a:ext cx="6766833" cy="122139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12" name="Grupo 11"/>
            <p:cNvGrpSpPr/>
            <p:nvPr/>
          </p:nvGrpSpPr>
          <p:grpSpPr>
            <a:xfrm>
              <a:off x="2195736" y="1070302"/>
              <a:ext cx="1800200" cy="1368152"/>
              <a:chOff x="1907704" y="4365104"/>
              <a:chExt cx="1944216" cy="1440160"/>
            </a:xfrm>
          </p:grpSpPr>
          <p:sp>
            <p:nvSpPr>
              <p:cNvPr id="6" name="Retângulo 5"/>
              <p:cNvSpPr/>
              <p:nvPr/>
            </p:nvSpPr>
            <p:spPr>
              <a:xfrm>
                <a:off x="1907704" y="4365104"/>
                <a:ext cx="1944216" cy="14401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600" dirty="0" smtClean="0">
                    <a:solidFill>
                      <a:schemeClr val="tx1"/>
                    </a:solidFill>
                    <a:latin typeface="+mj-lt"/>
                    <a:cs typeface="Arial" pitchFamily="34" charset="0"/>
                  </a:rPr>
                  <a:t>Nó CAN</a:t>
                </a:r>
              </a:p>
              <a:p>
                <a:pPr algn="ctr"/>
                <a:endParaRPr lang="de-DE" dirty="0" smtClean="0">
                  <a:solidFill>
                    <a:schemeClr val="tx1"/>
                  </a:solidFill>
                  <a:latin typeface="+mj-lt"/>
                  <a:cs typeface="Arial" pitchFamily="34" charset="0"/>
                </a:endParaRPr>
              </a:p>
              <a:p>
                <a:pPr algn="ctr"/>
                <a:endParaRPr lang="de-DE" dirty="0" smtClean="0">
                  <a:solidFill>
                    <a:schemeClr val="tx1"/>
                  </a:solidFill>
                  <a:latin typeface="+mj-lt"/>
                  <a:cs typeface="Arial" pitchFamily="34" charset="0"/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:endParaRPr lang="de-DE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" name="Retângulo 6"/>
              <p:cNvSpPr/>
              <p:nvPr/>
            </p:nvSpPr>
            <p:spPr>
              <a:xfrm>
                <a:off x="2051720" y="4750390"/>
                <a:ext cx="1656184" cy="21602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400" dirty="0" smtClean="0">
                    <a:solidFill>
                      <a:schemeClr val="tx1"/>
                    </a:solidFill>
                  </a:rPr>
                  <a:t>Microcontrolador</a:t>
                </a: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Retângulo 9"/>
              <p:cNvSpPr/>
              <p:nvPr/>
            </p:nvSpPr>
            <p:spPr>
              <a:xfrm>
                <a:off x="2051720" y="5118814"/>
                <a:ext cx="1656184" cy="21602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400" dirty="0" smtClean="0">
                    <a:solidFill>
                      <a:schemeClr val="tx1"/>
                    </a:solidFill>
                  </a:rPr>
                  <a:t>Controlador CAN</a:t>
                </a: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Retângulo 10"/>
              <p:cNvSpPr/>
              <p:nvPr/>
            </p:nvSpPr>
            <p:spPr>
              <a:xfrm>
                <a:off x="2051720" y="5517232"/>
                <a:ext cx="1656184" cy="21602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400" dirty="0" smtClean="0">
                    <a:solidFill>
                      <a:schemeClr val="tx1"/>
                    </a:solidFill>
                  </a:rPr>
                  <a:t>Tranceptor CAN</a:t>
                </a: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Grupo 12"/>
            <p:cNvGrpSpPr/>
            <p:nvPr/>
          </p:nvGrpSpPr>
          <p:grpSpPr>
            <a:xfrm>
              <a:off x="4283968" y="1059432"/>
              <a:ext cx="1800200" cy="1368152"/>
              <a:chOff x="1907704" y="4365104"/>
              <a:chExt cx="1944216" cy="1440160"/>
            </a:xfrm>
          </p:grpSpPr>
          <p:sp>
            <p:nvSpPr>
              <p:cNvPr id="14" name="Retângulo 13"/>
              <p:cNvSpPr/>
              <p:nvPr/>
            </p:nvSpPr>
            <p:spPr>
              <a:xfrm>
                <a:off x="1907704" y="4365104"/>
                <a:ext cx="1944216" cy="14401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600" dirty="0" smtClean="0">
                    <a:solidFill>
                      <a:schemeClr val="tx1"/>
                    </a:solidFill>
                    <a:latin typeface="+mj-lt"/>
                    <a:cs typeface="Arial" pitchFamily="34" charset="0"/>
                  </a:rPr>
                  <a:t>Nó CAN</a:t>
                </a:r>
              </a:p>
              <a:p>
                <a:pPr algn="ctr"/>
                <a:endParaRPr lang="de-DE" dirty="0" smtClean="0">
                  <a:solidFill>
                    <a:schemeClr val="tx1"/>
                  </a:solidFill>
                  <a:latin typeface="+mj-lt"/>
                  <a:cs typeface="Arial" pitchFamily="34" charset="0"/>
                </a:endParaRPr>
              </a:p>
              <a:p>
                <a:pPr algn="ctr"/>
                <a:endParaRPr lang="de-DE" dirty="0" smtClean="0">
                  <a:solidFill>
                    <a:schemeClr val="tx1"/>
                  </a:solidFill>
                  <a:latin typeface="+mj-lt"/>
                  <a:cs typeface="Arial" pitchFamily="34" charset="0"/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:endParaRPr lang="de-DE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051720" y="4750390"/>
                <a:ext cx="1656184" cy="21602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400" dirty="0" smtClean="0">
                    <a:solidFill>
                      <a:schemeClr val="tx1"/>
                    </a:solidFill>
                  </a:rPr>
                  <a:t>Microcontrolador</a:t>
                </a: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tângulo 15"/>
              <p:cNvSpPr/>
              <p:nvPr/>
            </p:nvSpPr>
            <p:spPr>
              <a:xfrm>
                <a:off x="2051720" y="5118814"/>
                <a:ext cx="1656184" cy="21602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400" dirty="0" smtClean="0">
                    <a:solidFill>
                      <a:schemeClr val="tx1"/>
                    </a:solidFill>
                  </a:rPr>
                  <a:t>Controlador CAN</a:t>
                </a: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etângulo 16"/>
              <p:cNvSpPr/>
              <p:nvPr/>
            </p:nvSpPr>
            <p:spPr>
              <a:xfrm>
                <a:off x="2051720" y="5517232"/>
                <a:ext cx="1656184" cy="21602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400" dirty="0" smtClean="0">
                    <a:solidFill>
                      <a:schemeClr val="tx1"/>
                    </a:solidFill>
                  </a:rPr>
                  <a:t>Tranceptor CAN</a:t>
                </a: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8" name="Grupo 17"/>
            <p:cNvGrpSpPr/>
            <p:nvPr/>
          </p:nvGrpSpPr>
          <p:grpSpPr>
            <a:xfrm>
              <a:off x="6372200" y="1052736"/>
              <a:ext cx="1800200" cy="1368152"/>
              <a:chOff x="1907704" y="4365104"/>
              <a:chExt cx="1944216" cy="1440160"/>
            </a:xfrm>
          </p:grpSpPr>
          <p:sp>
            <p:nvSpPr>
              <p:cNvPr id="19" name="Retângulo 18"/>
              <p:cNvSpPr/>
              <p:nvPr/>
            </p:nvSpPr>
            <p:spPr>
              <a:xfrm>
                <a:off x="1907704" y="4365104"/>
                <a:ext cx="1944216" cy="14401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600" dirty="0" smtClean="0">
                    <a:solidFill>
                      <a:schemeClr val="tx1"/>
                    </a:solidFill>
                    <a:latin typeface="+mj-lt"/>
                    <a:cs typeface="Arial" pitchFamily="34" charset="0"/>
                  </a:rPr>
                  <a:t>Nó CAN</a:t>
                </a:r>
              </a:p>
              <a:p>
                <a:pPr algn="ctr"/>
                <a:endParaRPr lang="de-DE" dirty="0" smtClean="0">
                  <a:solidFill>
                    <a:schemeClr val="tx1"/>
                  </a:solidFill>
                  <a:latin typeface="+mj-lt"/>
                  <a:cs typeface="Arial" pitchFamily="34" charset="0"/>
                </a:endParaRPr>
              </a:p>
              <a:p>
                <a:pPr algn="ctr"/>
                <a:endParaRPr lang="de-DE" dirty="0" smtClean="0">
                  <a:solidFill>
                    <a:schemeClr val="tx1"/>
                  </a:solidFill>
                  <a:latin typeface="+mj-lt"/>
                  <a:cs typeface="Arial" pitchFamily="34" charset="0"/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:endParaRPr lang="de-DE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0" name="Retângulo 19"/>
              <p:cNvSpPr/>
              <p:nvPr/>
            </p:nvSpPr>
            <p:spPr>
              <a:xfrm>
                <a:off x="2051720" y="4750390"/>
                <a:ext cx="1656184" cy="21602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400" dirty="0" smtClean="0">
                    <a:solidFill>
                      <a:schemeClr val="tx1"/>
                    </a:solidFill>
                  </a:rPr>
                  <a:t>Microcontrolador</a:t>
                </a: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tângulo 20"/>
              <p:cNvSpPr/>
              <p:nvPr/>
            </p:nvSpPr>
            <p:spPr>
              <a:xfrm>
                <a:off x="2051720" y="5118814"/>
                <a:ext cx="1656184" cy="21602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400" dirty="0" smtClean="0">
                    <a:solidFill>
                      <a:schemeClr val="tx1"/>
                    </a:solidFill>
                  </a:rPr>
                  <a:t>Controlador CAN</a:t>
                </a: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etângulo 21"/>
              <p:cNvSpPr/>
              <p:nvPr/>
            </p:nvSpPr>
            <p:spPr>
              <a:xfrm>
                <a:off x="2051720" y="5517232"/>
                <a:ext cx="1656184" cy="21602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400" dirty="0" smtClean="0">
                    <a:solidFill>
                      <a:schemeClr val="tx1"/>
                    </a:solidFill>
                  </a:rPr>
                  <a:t>Tranceptor CAN</a:t>
                </a: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3" name="CaixaDeTexto 22"/>
            <p:cNvSpPr txBox="1"/>
            <p:nvPr/>
          </p:nvSpPr>
          <p:spPr>
            <a:xfrm>
              <a:off x="2329084" y="3789040"/>
              <a:ext cx="4259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 smtClean="0"/>
                <a:t>CANH   Can </a:t>
              </a:r>
              <a:r>
                <a:rPr lang="de-DE" sz="1200" i="1" dirty="0" smtClean="0"/>
                <a:t>High</a:t>
              </a:r>
            </a:p>
            <a:p>
              <a:r>
                <a:rPr lang="de-DE" sz="1200" dirty="0" smtClean="0"/>
                <a:t>CANL    Can </a:t>
              </a:r>
              <a:r>
                <a:rPr lang="de-DE" sz="1200" i="1" dirty="0" smtClean="0"/>
                <a:t>Low</a:t>
              </a:r>
            </a:p>
            <a:p>
              <a:r>
                <a:rPr lang="de-DE" sz="1200" dirty="0" smtClean="0"/>
                <a:t>RT          Resistor Terminador</a:t>
              </a:r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998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51" t="31746" r="6630" b="11111"/>
          <a:stretch/>
        </p:blipFill>
        <p:spPr bwMode="auto">
          <a:xfrm>
            <a:off x="1043608" y="1268760"/>
            <a:ext cx="7082972" cy="418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132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1.bp.blogspot.com/-DdSk--kmBoE/UZo6RpcdOJI/AAAAAAAAALI/3e8-_ZNIH7M/s1600/ScreenShot00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980728"/>
            <a:ext cx="6019800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234556" y="5229200"/>
            <a:ext cx="3427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http://tiigr1214nunomartins.blogspot.com.br/p/quando-o-router-inicia.html</a:t>
            </a:r>
          </a:p>
        </p:txBody>
      </p:sp>
    </p:spTree>
    <p:extLst>
      <p:ext uri="{BB962C8B-B14F-4D97-AF65-F5344CB8AC3E}">
        <p14:creationId xmlns:p14="http://schemas.microsoft.com/office/powerpoint/2010/main" val="141352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5" t="33594" r="19619" b="24739"/>
          <a:stretch/>
        </p:blipFill>
        <p:spPr bwMode="auto">
          <a:xfrm>
            <a:off x="683568" y="1844824"/>
            <a:ext cx="782955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899592" y="764704"/>
            <a:ext cx="5112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IP, </a:t>
            </a:r>
            <a:r>
              <a:rPr lang="de-DE" dirty="0"/>
              <a:t>Fonte [http://pt.slideshare.net/verisjuliano/rede-de-computadores-aula-38-412-prova-2] </a:t>
            </a:r>
          </a:p>
        </p:txBody>
      </p:sp>
    </p:spTree>
    <p:extLst>
      <p:ext uri="{BB962C8B-B14F-4D97-AF65-F5344CB8AC3E}">
        <p14:creationId xmlns:p14="http://schemas.microsoft.com/office/powerpoint/2010/main" val="389231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abeçalho de um pacote IP (Reprodução / UnderLinux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772816"/>
            <a:ext cx="59055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1475656" y="836712"/>
            <a:ext cx="439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http://www.techtudo.com.br/artigos/noticia/2012/05/o-que-e-ip.html</a:t>
            </a:r>
          </a:p>
        </p:txBody>
      </p:sp>
    </p:spTree>
    <p:extLst>
      <p:ext uri="{BB962C8B-B14F-4D97-AF65-F5344CB8AC3E}">
        <p14:creationId xmlns:p14="http://schemas.microsoft.com/office/powerpoint/2010/main" val="267233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3.bp.blogspot.com/-Sr8Y14UyQco/UZo5jnsWe4I/AAAAAAAAAK8/isKwEfPNcnk/s1600/ScreenShot002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420888"/>
            <a:ext cx="61341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1259632" y="1124744"/>
            <a:ext cx="3427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http://tiigr1214nunomartins.blogspot.com.br/p/quando-o-router-inicia.html</a:t>
            </a:r>
          </a:p>
        </p:txBody>
      </p:sp>
    </p:spTree>
    <p:extLst>
      <p:ext uri="{BB962C8B-B14F-4D97-AF65-F5344CB8AC3E}">
        <p14:creationId xmlns:p14="http://schemas.microsoft.com/office/powerpoint/2010/main" val="53535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22" t="26940" r="22088" b="24353"/>
          <a:stretch/>
        </p:blipFill>
        <p:spPr bwMode="auto">
          <a:xfrm>
            <a:off x="1547664" y="1340768"/>
            <a:ext cx="5801712" cy="3563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611560" y="5733256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Fonte[cap 1- referencial teórico] </a:t>
            </a:r>
          </a:p>
        </p:txBody>
      </p:sp>
    </p:spTree>
    <p:extLst>
      <p:ext uri="{BB962C8B-B14F-4D97-AF65-F5344CB8AC3E}">
        <p14:creationId xmlns:p14="http://schemas.microsoft.com/office/powerpoint/2010/main" val="244120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2890820" y="2163180"/>
            <a:ext cx="1296144" cy="72008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Beaglebone</a:t>
            </a:r>
          </a:p>
        </p:txBody>
      </p:sp>
      <p:sp>
        <p:nvSpPr>
          <p:cNvPr id="4" name="Retângulo 3"/>
          <p:cNvSpPr/>
          <p:nvPr/>
        </p:nvSpPr>
        <p:spPr>
          <a:xfrm>
            <a:off x="4978092" y="2163179"/>
            <a:ext cx="1296144" cy="7082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Arduino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5963178" y="5481228"/>
            <a:ext cx="1296144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CLP</a:t>
            </a:r>
          </a:p>
          <a:p>
            <a:pPr algn="ctr"/>
            <a:r>
              <a:rPr lang="de-DE" dirty="0" smtClean="0">
                <a:solidFill>
                  <a:schemeClr val="tx1"/>
                </a:solidFill>
              </a:rPr>
              <a:t>DeviceNet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490570" y="2019164"/>
            <a:ext cx="1296144" cy="1008112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9" name="Conector reto 8"/>
          <p:cNvCxnSpPr>
            <a:stCxn id="7" idx="3"/>
          </p:cNvCxnSpPr>
          <p:nvPr/>
        </p:nvCxnSpPr>
        <p:spPr>
          <a:xfrm>
            <a:off x="1786714" y="2523220"/>
            <a:ext cx="108012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ângulo 30"/>
          <p:cNvSpPr/>
          <p:nvPr/>
        </p:nvSpPr>
        <p:spPr>
          <a:xfrm>
            <a:off x="2890820" y="3315308"/>
            <a:ext cx="1296144" cy="50676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Serial</a:t>
            </a:r>
          </a:p>
          <a:p>
            <a:pPr algn="ctr"/>
            <a:r>
              <a:rPr lang="de-DE" dirty="0" smtClean="0">
                <a:solidFill>
                  <a:schemeClr val="tx1"/>
                </a:solidFill>
              </a:rPr>
              <a:t>Cape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33" name="Conector reto 32"/>
          <p:cNvCxnSpPr>
            <a:stCxn id="31" idx="0"/>
            <a:endCxn id="3" idx="2"/>
          </p:cNvCxnSpPr>
          <p:nvPr/>
        </p:nvCxnSpPr>
        <p:spPr>
          <a:xfrm flipV="1">
            <a:off x="3538892" y="2883260"/>
            <a:ext cx="0" cy="43204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tângulo 33"/>
          <p:cNvSpPr/>
          <p:nvPr/>
        </p:nvSpPr>
        <p:spPr>
          <a:xfrm>
            <a:off x="4978092" y="3318012"/>
            <a:ext cx="1296144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Can Bus Shield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36" name="Conector reto 35"/>
          <p:cNvCxnSpPr>
            <a:stCxn id="4" idx="2"/>
            <a:endCxn id="34" idx="0"/>
          </p:cNvCxnSpPr>
          <p:nvPr/>
        </p:nvCxnSpPr>
        <p:spPr>
          <a:xfrm>
            <a:off x="5626164" y="2871382"/>
            <a:ext cx="0" cy="44663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/>
          <p:cNvCxnSpPr>
            <a:stCxn id="31" idx="2"/>
          </p:cNvCxnSpPr>
          <p:nvPr/>
        </p:nvCxnSpPr>
        <p:spPr>
          <a:xfrm>
            <a:off x="3538892" y="3822068"/>
            <a:ext cx="0" cy="507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/>
          <p:cNvCxnSpPr>
            <a:stCxn id="34" idx="2"/>
          </p:cNvCxnSpPr>
          <p:nvPr/>
        </p:nvCxnSpPr>
        <p:spPr>
          <a:xfrm>
            <a:off x="5626164" y="3822068"/>
            <a:ext cx="0" cy="507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to 52"/>
          <p:cNvCxnSpPr/>
          <p:nvPr/>
        </p:nvCxnSpPr>
        <p:spPr>
          <a:xfrm>
            <a:off x="2326774" y="4329100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to 70"/>
          <p:cNvCxnSpPr>
            <a:stCxn id="6" idx="0"/>
          </p:cNvCxnSpPr>
          <p:nvPr/>
        </p:nvCxnSpPr>
        <p:spPr>
          <a:xfrm flipV="1">
            <a:off x="6611250" y="4329100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tângulo 74"/>
          <p:cNvSpPr/>
          <p:nvPr/>
        </p:nvSpPr>
        <p:spPr>
          <a:xfrm>
            <a:off x="2866834" y="5481228"/>
            <a:ext cx="1296144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Sensores</a:t>
            </a:r>
          </a:p>
        </p:txBody>
      </p:sp>
      <p:sp>
        <p:nvSpPr>
          <p:cNvPr id="76" name="Retângulo 75"/>
          <p:cNvSpPr/>
          <p:nvPr/>
        </p:nvSpPr>
        <p:spPr>
          <a:xfrm>
            <a:off x="4367205" y="5481228"/>
            <a:ext cx="1296144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Inversor de Frequência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8" name="CaixaDeTexto 77"/>
          <p:cNvSpPr txBox="1"/>
          <p:nvPr/>
        </p:nvSpPr>
        <p:spPr>
          <a:xfrm>
            <a:off x="3730930" y="395976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Barramento CAN</a:t>
            </a:r>
            <a:endParaRPr lang="de-DE" dirty="0"/>
          </a:p>
        </p:txBody>
      </p:sp>
      <p:cxnSp>
        <p:nvCxnSpPr>
          <p:cNvPr id="80" name="Conector reto 79"/>
          <p:cNvCxnSpPr>
            <a:stCxn id="76" idx="0"/>
          </p:cNvCxnSpPr>
          <p:nvPr/>
        </p:nvCxnSpPr>
        <p:spPr>
          <a:xfrm flipV="1">
            <a:off x="5015277" y="4329100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/>
          <p:cNvCxnSpPr>
            <a:stCxn id="75" idx="0"/>
          </p:cNvCxnSpPr>
          <p:nvPr/>
        </p:nvCxnSpPr>
        <p:spPr>
          <a:xfrm flipV="1">
            <a:off x="3514906" y="4329100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tângulo 82"/>
          <p:cNvSpPr/>
          <p:nvPr/>
        </p:nvSpPr>
        <p:spPr>
          <a:xfrm>
            <a:off x="2084436" y="1188809"/>
            <a:ext cx="1296144" cy="506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Sensores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4" name="Retângulo 83"/>
          <p:cNvSpPr/>
          <p:nvPr/>
        </p:nvSpPr>
        <p:spPr>
          <a:xfrm>
            <a:off x="3498440" y="1194048"/>
            <a:ext cx="1296144" cy="506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Atuadores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7043298" y="1909799"/>
            <a:ext cx="1296144" cy="506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Sensores</a:t>
            </a:r>
          </a:p>
        </p:txBody>
      </p:sp>
      <p:sp>
        <p:nvSpPr>
          <p:cNvPr id="86" name="Retângulo 85"/>
          <p:cNvSpPr/>
          <p:nvPr/>
        </p:nvSpPr>
        <p:spPr>
          <a:xfrm>
            <a:off x="7043298" y="2600908"/>
            <a:ext cx="1296144" cy="506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Atuadores</a:t>
            </a:r>
          </a:p>
        </p:txBody>
      </p:sp>
      <p:cxnSp>
        <p:nvCxnSpPr>
          <p:cNvPr id="92" name="Conector reto 91"/>
          <p:cNvCxnSpPr>
            <a:endCxn id="85" idx="1"/>
          </p:cNvCxnSpPr>
          <p:nvPr/>
        </p:nvCxnSpPr>
        <p:spPr>
          <a:xfrm flipV="1">
            <a:off x="6274236" y="2163179"/>
            <a:ext cx="769062" cy="253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/>
          <p:cNvCxnSpPr>
            <a:stCxn id="86" idx="1"/>
          </p:cNvCxnSpPr>
          <p:nvPr/>
        </p:nvCxnSpPr>
        <p:spPr>
          <a:xfrm flipH="1" flipV="1">
            <a:off x="6274236" y="2600908"/>
            <a:ext cx="769062" cy="253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aixaDeTexto 103"/>
          <p:cNvSpPr txBox="1"/>
          <p:nvPr/>
        </p:nvSpPr>
        <p:spPr>
          <a:xfrm>
            <a:off x="6467234" y="1909799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I</a:t>
            </a:r>
            <a:endParaRPr lang="de-DE" dirty="0"/>
          </a:p>
        </p:txBody>
      </p:sp>
      <p:sp>
        <p:nvSpPr>
          <p:cNvPr id="105" name="CaixaDeTexto 104"/>
          <p:cNvSpPr txBox="1"/>
          <p:nvPr/>
        </p:nvSpPr>
        <p:spPr>
          <a:xfrm>
            <a:off x="6467234" y="2738336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O</a:t>
            </a:r>
            <a:endParaRPr lang="de-DE" dirty="0"/>
          </a:p>
        </p:txBody>
      </p:sp>
      <p:cxnSp>
        <p:nvCxnSpPr>
          <p:cNvPr id="107" name="Conector reto 106"/>
          <p:cNvCxnSpPr/>
          <p:nvPr/>
        </p:nvCxnSpPr>
        <p:spPr>
          <a:xfrm flipH="1" flipV="1">
            <a:off x="2972518" y="1738323"/>
            <a:ext cx="408062" cy="356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>
            <a:endCxn id="84" idx="2"/>
          </p:cNvCxnSpPr>
          <p:nvPr/>
        </p:nvCxnSpPr>
        <p:spPr>
          <a:xfrm flipV="1">
            <a:off x="3681532" y="1700808"/>
            <a:ext cx="464980" cy="356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CaixaDeTexto 110"/>
          <p:cNvSpPr txBox="1"/>
          <p:nvPr/>
        </p:nvSpPr>
        <p:spPr>
          <a:xfrm>
            <a:off x="2545681" y="179384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I</a:t>
            </a:r>
            <a:endParaRPr lang="de-DE" dirty="0"/>
          </a:p>
        </p:txBody>
      </p:sp>
      <p:sp>
        <p:nvSpPr>
          <p:cNvPr id="112" name="CaixaDeTexto 111"/>
          <p:cNvSpPr txBox="1"/>
          <p:nvPr/>
        </p:nvSpPr>
        <p:spPr>
          <a:xfrm>
            <a:off x="4318561" y="1649832"/>
            <a:ext cx="367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O</a:t>
            </a:r>
            <a:endParaRPr lang="de-DE" dirty="0"/>
          </a:p>
        </p:txBody>
      </p:sp>
      <p:sp>
        <p:nvSpPr>
          <p:cNvPr id="116" name="CaixaDeTexto 115"/>
          <p:cNvSpPr txBox="1"/>
          <p:nvPr/>
        </p:nvSpPr>
        <p:spPr>
          <a:xfrm>
            <a:off x="2686789" y="170080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117" name="Retângulo 116"/>
          <p:cNvSpPr/>
          <p:nvPr/>
        </p:nvSpPr>
        <p:spPr>
          <a:xfrm>
            <a:off x="490570" y="4075720"/>
            <a:ext cx="1296144" cy="2593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Sensores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33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tângulo 116"/>
          <p:cNvSpPr/>
          <p:nvPr/>
        </p:nvSpPr>
        <p:spPr>
          <a:xfrm>
            <a:off x="2686789" y="1303794"/>
            <a:ext cx="1680416" cy="2655973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Protótipo</a:t>
            </a:r>
          </a:p>
          <a:p>
            <a:pPr algn="ctr"/>
            <a:r>
              <a:rPr lang="de-DE" dirty="0" smtClean="0">
                <a:solidFill>
                  <a:schemeClr val="tx1"/>
                </a:solidFill>
              </a:rPr>
              <a:t>Gateway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2890820" y="2163180"/>
            <a:ext cx="1296144" cy="7200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Beaglebone</a:t>
            </a:r>
          </a:p>
        </p:txBody>
      </p:sp>
      <p:sp>
        <p:nvSpPr>
          <p:cNvPr id="4" name="Retângulo 3"/>
          <p:cNvSpPr/>
          <p:nvPr/>
        </p:nvSpPr>
        <p:spPr>
          <a:xfrm>
            <a:off x="5076056" y="2163179"/>
            <a:ext cx="1296144" cy="7082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Arduino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5963178" y="5481228"/>
            <a:ext cx="1296144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CLP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DeviceNet</a:t>
            </a:r>
          </a:p>
        </p:txBody>
      </p:sp>
      <p:sp>
        <p:nvSpPr>
          <p:cNvPr id="7" name="Retângulo 6"/>
          <p:cNvSpPr/>
          <p:nvPr/>
        </p:nvSpPr>
        <p:spPr>
          <a:xfrm>
            <a:off x="251520" y="1353924"/>
            <a:ext cx="1296144" cy="212527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PC</a:t>
            </a: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890820" y="3315308"/>
            <a:ext cx="1296144" cy="506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Serial</a:t>
            </a:r>
          </a:p>
          <a:p>
            <a:pPr algn="ctr"/>
            <a:r>
              <a:rPr lang="de-DE" dirty="0" smtClean="0">
                <a:solidFill>
                  <a:schemeClr val="tx1"/>
                </a:solidFill>
              </a:rPr>
              <a:t>Cape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33" name="Conector reto 32"/>
          <p:cNvCxnSpPr>
            <a:stCxn id="31" idx="0"/>
            <a:endCxn id="3" idx="2"/>
          </p:cNvCxnSpPr>
          <p:nvPr/>
        </p:nvCxnSpPr>
        <p:spPr>
          <a:xfrm flipV="1">
            <a:off x="3538892" y="2883260"/>
            <a:ext cx="0" cy="432048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tângulo 33"/>
          <p:cNvSpPr/>
          <p:nvPr/>
        </p:nvSpPr>
        <p:spPr>
          <a:xfrm>
            <a:off x="5076056" y="3318012"/>
            <a:ext cx="1296144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Can Bus Shield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36" name="Conector reto 35"/>
          <p:cNvCxnSpPr>
            <a:stCxn id="4" idx="2"/>
            <a:endCxn id="34" idx="0"/>
          </p:cNvCxnSpPr>
          <p:nvPr/>
        </p:nvCxnSpPr>
        <p:spPr>
          <a:xfrm>
            <a:off x="5724128" y="2871382"/>
            <a:ext cx="0" cy="44663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/>
          <p:cNvCxnSpPr>
            <a:stCxn id="31" idx="2"/>
          </p:cNvCxnSpPr>
          <p:nvPr/>
        </p:nvCxnSpPr>
        <p:spPr>
          <a:xfrm>
            <a:off x="3538892" y="3822068"/>
            <a:ext cx="0" cy="507032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/>
          <p:cNvCxnSpPr>
            <a:stCxn id="34" idx="2"/>
          </p:cNvCxnSpPr>
          <p:nvPr/>
        </p:nvCxnSpPr>
        <p:spPr>
          <a:xfrm>
            <a:off x="5724128" y="3822068"/>
            <a:ext cx="0" cy="507032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to 52"/>
          <p:cNvCxnSpPr/>
          <p:nvPr/>
        </p:nvCxnSpPr>
        <p:spPr>
          <a:xfrm>
            <a:off x="574091" y="4329100"/>
            <a:ext cx="7225291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to 70"/>
          <p:cNvCxnSpPr>
            <a:stCxn id="6" idx="0"/>
          </p:cNvCxnSpPr>
          <p:nvPr/>
        </p:nvCxnSpPr>
        <p:spPr>
          <a:xfrm flipV="1">
            <a:off x="6611250" y="4329100"/>
            <a:ext cx="0" cy="1152128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tângulo 74"/>
          <p:cNvSpPr/>
          <p:nvPr/>
        </p:nvSpPr>
        <p:spPr>
          <a:xfrm>
            <a:off x="2866834" y="5481228"/>
            <a:ext cx="1296144" cy="648072"/>
          </a:xfrm>
          <a:prstGeom prst="rect">
            <a:avLst/>
          </a:prstGeom>
          <a:solidFill>
            <a:srgbClr val="00B0F0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Sensores</a:t>
            </a:r>
          </a:p>
        </p:txBody>
      </p:sp>
      <p:sp>
        <p:nvSpPr>
          <p:cNvPr id="76" name="Retângulo 75"/>
          <p:cNvSpPr/>
          <p:nvPr/>
        </p:nvSpPr>
        <p:spPr>
          <a:xfrm>
            <a:off x="4367205" y="5481228"/>
            <a:ext cx="1296144" cy="648072"/>
          </a:xfrm>
          <a:prstGeom prst="rect">
            <a:avLst/>
          </a:prstGeom>
          <a:solidFill>
            <a:srgbClr val="92D050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Inversor de Frequência</a:t>
            </a:r>
          </a:p>
        </p:txBody>
      </p:sp>
      <p:sp>
        <p:nvSpPr>
          <p:cNvPr id="78" name="CaixaDeTexto 77"/>
          <p:cNvSpPr txBox="1"/>
          <p:nvPr/>
        </p:nvSpPr>
        <p:spPr>
          <a:xfrm>
            <a:off x="562578" y="389091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B0F0"/>
                </a:solidFill>
              </a:rPr>
              <a:t>Barramento CAN</a:t>
            </a:r>
            <a:endParaRPr lang="de-DE" dirty="0">
              <a:solidFill>
                <a:srgbClr val="00B0F0"/>
              </a:solidFill>
            </a:endParaRPr>
          </a:p>
        </p:txBody>
      </p:sp>
      <p:cxnSp>
        <p:nvCxnSpPr>
          <p:cNvPr id="80" name="Conector reto 79"/>
          <p:cNvCxnSpPr>
            <a:stCxn id="76" idx="0"/>
          </p:cNvCxnSpPr>
          <p:nvPr/>
        </p:nvCxnSpPr>
        <p:spPr>
          <a:xfrm flipV="1">
            <a:off x="5015277" y="4329100"/>
            <a:ext cx="0" cy="1152128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/>
          <p:cNvCxnSpPr>
            <a:stCxn id="75" idx="0"/>
          </p:cNvCxnSpPr>
          <p:nvPr/>
        </p:nvCxnSpPr>
        <p:spPr>
          <a:xfrm flipV="1">
            <a:off x="3514906" y="4329100"/>
            <a:ext cx="0" cy="1152128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tângulo 84"/>
          <p:cNvSpPr/>
          <p:nvPr/>
        </p:nvSpPr>
        <p:spPr>
          <a:xfrm>
            <a:off x="7043298" y="1909799"/>
            <a:ext cx="1296144" cy="506760"/>
          </a:xfrm>
          <a:prstGeom prst="rect">
            <a:avLst/>
          </a:prstGeom>
          <a:solidFill>
            <a:srgbClr val="00B0F0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Sensores</a:t>
            </a:r>
          </a:p>
        </p:txBody>
      </p:sp>
      <p:sp>
        <p:nvSpPr>
          <p:cNvPr id="86" name="Retângulo 85"/>
          <p:cNvSpPr/>
          <p:nvPr/>
        </p:nvSpPr>
        <p:spPr>
          <a:xfrm>
            <a:off x="7043298" y="2600908"/>
            <a:ext cx="1296144" cy="506760"/>
          </a:xfrm>
          <a:prstGeom prst="rect">
            <a:avLst/>
          </a:prstGeom>
          <a:solidFill>
            <a:srgbClr val="92D050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Atuadores</a:t>
            </a:r>
          </a:p>
        </p:txBody>
      </p:sp>
      <p:cxnSp>
        <p:nvCxnSpPr>
          <p:cNvPr id="92" name="Conector reto 91"/>
          <p:cNvCxnSpPr>
            <a:stCxn id="4" idx="3"/>
            <a:endCxn id="85" idx="1"/>
          </p:cNvCxnSpPr>
          <p:nvPr/>
        </p:nvCxnSpPr>
        <p:spPr>
          <a:xfrm flipV="1">
            <a:off x="6372200" y="2163179"/>
            <a:ext cx="671098" cy="3541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/>
          <p:cNvCxnSpPr>
            <a:stCxn id="86" idx="1"/>
            <a:endCxn id="4" idx="3"/>
          </p:cNvCxnSpPr>
          <p:nvPr/>
        </p:nvCxnSpPr>
        <p:spPr>
          <a:xfrm flipH="1" flipV="1">
            <a:off x="6372200" y="2517281"/>
            <a:ext cx="671098" cy="3370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aixaDeTexto 103"/>
          <p:cNvSpPr txBox="1"/>
          <p:nvPr/>
        </p:nvSpPr>
        <p:spPr>
          <a:xfrm>
            <a:off x="6467234" y="1909799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I</a:t>
            </a:r>
            <a:endParaRPr lang="de-DE" dirty="0"/>
          </a:p>
        </p:txBody>
      </p:sp>
      <p:sp>
        <p:nvSpPr>
          <p:cNvPr id="105" name="CaixaDeTexto 104"/>
          <p:cNvSpPr txBox="1"/>
          <p:nvPr/>
        </p:nvSpPr>
        <p:spPr>
          <a:xfrm>
            <a:off x="6467234" y="2738336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O</a:t>
            </a:r>
            <a:endParaRPr lang="de-DE" dirty="0"/>
          </a:p>
        </p:txBody>
      </p:sp>
      <p:sp>
        <p:nvSpPr>
          <p:cNvPr id="32" name="Retângulo 31"/>
          <p:cNvSpPr/>
          <p:nvPr/>
        </p:nvSpPr>
        <p:spPr>
          <a:xfrm>
            <a:off x="323528" y="2066787"/>
            <a:ext cx="1129102" cy="930165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Monitoramento CAN BUS</a:t>
            </a:r>
          </a:p>
        </p:txBody>
      </p:sp>
      <p:sp>
        <p:nvSpPr>
          <p:cNvPr id="35" name="Retângulo 34"/>
          <p:cNvSpPr/>
          <p:nvPr/>
        </p:nvSpPr>
        <p:spPr>
          <a:xfrm>
            <a:off x="1403648" y="5481392"/>
            <a:ext cx="1296144" cy="647908"/>
          </a:xfrm>
          <a:prstGeom prst="rect">
            <a:avLst/>
          </a:prstGeom>
          <a:solidFill>
            <a:srgbClr val="92D050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Atuadores</a:t>
            </a:r>
          </a:p>
        </p:txBody>
      </p:sp>
      <p:cxnSp>
        <p:nvCxnSpPr>
          <p:cNvPr id="8" name="Conector reto 7"/>
          <p:cNvCxnSpPr>
            <a:stCxn id="32" idx="3"/>
            <a:endCxn id="3" idx="1"/>
          </p:cNvCxnSpPr>
          <p:nvPr/>
        </p:nvCxnSpPr>
        <p:spPr>
          <a:xfrm flipV="1">
            <a:off x="1452630" y="2523220"/>
            <a:ext cx="1438190" cy="865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1626294" y="2047227"/>
            <a:ext cx="85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4">
                    <a:lumMod val="75000"/>
                  </a:schemeClr>
                </a:solidFill>
              </a:rPr>
              <a:t>TCP/IP</a:t>
            </a:r>
            <a:endParaRPr lang="de-DE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5076056" y="401960"/>
            <a:ext cx="1296144" cy="506760"/>
          </a:xfrm>
          <a:prstGeom prst="rect">
            <a:avLst/>
          </a:prstGeom>
          <a:solidFill>
            <a:srgbClr val="00B0F0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Sensores</a:t>
            </a:r>
          </a:p>
        </p:txBody>
      </p:sp>
      <p:sp>
        <p:nvSpPr>
          <p:cNvPr id="39" name="Retângulo 38"/>
          <p:cNvSpPr/>
          <p:nvPr/>
        </p:nvSpPr>
        <p:spPr>
          <a:xfrm>
            <a:off x="5076056" y="1268760"/>
            <a:ext cx="1296144" cy="506760"/>
          </a:xfrm>
          <a:prstGeom prst="rect">
            <a:avLst/>
          </a:prstGeom>
          <a:solidFill>
            <a:srgbClr val="92D050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Atuadores</a:t>
            </a:r>
          </a:p>
        </p:txBody>
      </p:sp>
      <p:cxnSp>
        <p:nvCxnSpPr>
          <p:cNvPr id="11" name="Conector reto 10"/>
          <p:cNvCxnSpPr>
            <a:stCxn id="3" idx="3"/>
            <a:endCxn id="38" idx="1"/>
          </p:cNvCxnSpPr>
          <p:nvPr/>
        </p:nvCxnSpPr>
        <p:spPr>
          <a:xfrm flipV="1">
            <a:off x="4186964" y="655340"/>
            <a:ext cx="889092" cy="1867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>
            <a:stCxn id="3" idx="3"/>
            <a:endCxn id="39" idx="1"/>
          </p:cNvCxnSpPr>
          <p:nvPr/>
        </p:nvCxnSpPr>
        <p:spPr>
          <a:xfrm flipV="1">
            <a:off x="4186964" y="1522140"/>
            <a:ext cx="889092" cy="1001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>
            <a:stCxn id="35" idx="0"/>
          </p:cNvCxnSpPr>
          <p:nvPr/>
        </p:nvCxnSpPr>
        <p:spPr>
          <a:xfrm flipV="1">
            <a:off x="2051720" y="4329100"/>
            <a:ext cx="0" cy="1152292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/>
          <p:cNvSpPr txBox="1"/>
          <p:nvPr/>
        </p:nvSpPr>
        <p:spPr>
          <a:xfrm>
            <a:off x="4572000" y="971436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I</a:t>
            </a:r>
            <a:endParaRPr lang="de-DE" dirty="0"/>
          </a:p>
        </p:txBody>
      </p:sp>
      <p:sp>
        <p:nvSpPr>
          <p:cNvPr id="52" name="CaixaDeTexto 51"/>
          <p:cNvSpPr txBox="1"/>
          <p:nvPr/>
        </p:nvSpPr>
        <p:spPr>
          <a:xfrm>
            <a:off x="4560951" y="1909799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912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tângulo 116"/>
          <p:cNvSpPr/>
          <p:nvPr/>
        </p:nvSpPr>
        <p:spPr>
          <a:xfrm>
            <a:off x="2686789" y="1303794"/>
            <a:ext cx="1680416" cy="2655973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Protótipo</a:t>
            </a:r>
          </a:p>
          <a:p>
            <a:pPr algn="ctr"/>
            <a:r>
              <a:rPr lang="de-DE" dirty="0" smtClean="0">
                <a:solidFill>
                  <a:schemeClr val="tx1"/>
                </a:solidFill>
              </a:rPr>
              <a:t>Gateway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2890820" y="2163180"/>
            <a:ext cx="1296144" cy="7200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Beaglebone</a:t>
            </a:r>
          </a:p>
          <a:p>
            <a:pPr algn="ctr"/>
            <a:r>
              <a:rPr lang="de-DE" dirty="0" smtClean="0">
                <a:solidFill>
                  <a:schemeClr val="tx1"/>
                </a:solidFill>
              </a:rPr>
              <a:t>Black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5076056" y="2163179"/>
            <a:ext cx="1296144" cy="708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Arduino UNO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5963178" y="5481228"/>
            <a:ext cx="1296144" cy="10081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CLP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DeviceNet</a:t>
            </a:r>
          </a:p>
        </p:txBody>
      </p:sp>
      <p:sp>
        <p:nvSpPr>
          <p:cNvPr id="7" name="Retângulo 6"/>
          <p:cNvSpPr/>
          <p:nvPr/>
        </p:nvSpPr>
        <p:spPr>
          <a:xfrm>
            <a:off x="251520" y="1353924"/>
            <a:ext cx="1296144" cy="212527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PC</a:t>
            </a: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890820" y="3315308"/>
            <a:ext cx="1296144" cy="506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Serial CAN Cape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33" name="Conector reto 32"/>
          <p:cNvCxnSpPr>
            <a:stCxn id="31" idx="0"/>
            <a:endCxn id="3" idx="2"/>
          </p:cNvCxnSpPr>
          <p:nvPr/>
        </p:nvCxnSpPr>
        <p:spPr>
          <a:xfrm flipV="1">
            <a:off x="3538892" y="2883260"/>
            <a:ext cx="0" cy="432048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tângulo 33"/>
          <p:cNvSpPr/>
          <p:nvPr/>
        </p:nvSpPr>
        <p:spPr>
          <a:xfrm>
            <a:off x="5076056" y="3318012"/>
            <a:ext cx="1296144" cy="50405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Can Bus Shield</a:t>
            </a:r>
            <a:endParaRPr lang="de-DE" dirty="0">
              <a:solidFill>
                <a:schemeClr val="bg1"/>
              </a:solidFill>
            </a:endParaRPr>
          </a:p>
        </p:txBody>
      </p:sp>
      <p:cxnSp>
        <p:nvCxnSpPr>
          <p:cNvPr id="36" name="Conector reto 35"/>
          <p:cNvCxnSpPr>
            <a:stCxn id="4" idx="2"/>
            <a:endCxn id="34" idx="0"/>
          </p:cNvCxnSpPr>
          <p:nvPr/>
        </p:nvCxnSpPr>
        <p:spPr>
          <a:xfrm>
            <a:off x="5724128" y="2871382"/>
            <a:ext cx="0" cy="446630"/>
          </a:xfrm>
          <a:prstGeom prst="line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/>
          <p:cNvCxnSpPr>
            <a:stCxn id="31" idx="2"/>
          </p:cNvCxnSpPr>
          <p:nvPr/>
        </p:nvCxnSpPr>
        <p:spPr>
          <a:xfrm>
            <a:off x="3538892" y="3822068"/>
            <a:ext cx="0" cy="50703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/>
          <p:cNvCxnSpPr>
            <a:stCxn id="34" idx="2"/>
          </p:cNvCxnSpPr>
          <p:nvPr/>
        </p:nvCxnSpPr>
        <p:spPr>
          <a:xfrm>
            <a:off x="5724128" y="3822068"/>
            <a:ext cx="0" cy="50703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to 52"/>
          <p:cNvCxnSpPr/>
          <p:nvPr/>
        </p:nvCxnSpPr>
        <p:spPr>
          <a:xfrm>
            <a:off x="574091" y="4329100"/>
            <a:ext cx="7225291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to 70"/>
          <p:cNvCxnSpPr>
            <a:stCxn id="6" idx="0"/>
          </p:cNvCxnSpPr>
          <p:nvPr/>
        </p:nvCxnSpPr>
        <p:spPr>
          <a:xfrm flipV="1">
            <a:off x="6611250" y="4329100"/>
            <a:ext cx="0" cy="115212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tângulo 74"/>
          <p:cNvSpPr/>
          <p:nvPr/>
        </p:nvSpPr>
        <p:spPr>
          <a:xfrm>
            <a:off x="2866834" y="5481228"/>
            <a:ext cx="1296144" cy="648072"/>
          </a:xfrm>
          <a:prstGeom prst="rect">
            <a:avLst/>
          </a:prstGeom>
          <a:solidFill>
            <a:srgbClr val="00B0F0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Sensores</a:t>
            </a:r>
          </a:p>
        </p:txBody>
      </p:sp>
      <p:sp>
        <p:nvSpPr>
          <p:cNvPr id="76" name="Retângulo 75"/>
          <p:cNvSpPr/>
          <p:nvPr/>
        </p:nvSpPr>
        <p:spPr>
          <a:xfrm>
            <a:off x="4367205" y="5481228"/>
            <a:ext cx="1296144" cy="648072"/>
          </a:xfrm>
          <a:prstGeom prst="rect">
            <a:avLst/>
          </a:prstGeom>
          <a:solidFill>
            <a:srgbClr val="92D050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Inversor de Frequência</a:t>
            </a:r>
          </a:p>
        </p:txBody>
      </p:sp>
      <p:sp>
        <p:nvSpPr>
          <p:cNvPr id="78" name="CaixaDeTexto 77"/>
          <p:cNvSpPr txBox="1"/>
          <p:nvPr/>
        </p:nvSpPr>
        <p:spPr>
          <a:xfrm>
            <a:off x="899592" y="389091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B050"/>
                </a:solidFill>
              </a:rPr>
              <a:t>Barramento CAN</a:t>
            </a:r>
            <a:endParaRPr lang="de-DE" dirty="0">
              <a:solidFill>
                <a:srgbClr val="00B050"/>
              </a:solidFill>
            </a:endParaRPr>
          </a:p>
        </p:txBody>
      </p:sp>
      <p:cxnSp>
        <p:nvCxnSpPr>
          <p:cNvPr id="80" name="Conector reto 79"/>
          <p:cNvCxnSpPr>
            <a:stCxn id="76" idx="0"/>
          </p:cNvCxnSpPr>
          <p:nvPr/>
        </p:nvCxnSpPr>
        <p:spPr>
          <a:xfrm flipV="1">
            <a:off x="5015277" y="4329100"/>
            <a:ext cx="0" cy="115212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/>
          <p:cNvCxnSpPr>
            <a:stCxn id="75" idx="0"/>
          </p:cNvCxnSpPr>
          <p:nvPr/>
        </p:nvCxnSpPr>
        <p:spPr>
          <a:xfrm flipV="1">
            <a:off x="3514906" y="4329100"/>
            <a:ext cx="0" cy="115212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tângulo 84"/>
          <p:cNvSpPr/>
          <p:nvPr/>
        </p:nvSpPr>
        <p:spPr>
          <a:xfrm>
            <a:off x="7043298" y="1909799"/>
            <a:ext cx="1296144" cy="506760"/>
          </a:xfrm>
          <a:prstGeom prst="rect">
            <a:avLst/>
          </a:prstGeom>
          <a:solidFill>
            <a:srgbClr val="00B0F0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Sensores</a:t>
            </a:r>
          </a:p>
        </p:txBody>
      </p:sp>
      <p:sp>
        <p:nvSpPr>
          <p:cNvPr id="86" name="Retângulo 85"/>
          <p:cNvSpPr/>
          <p:nvPr/>
        </p:nvSpPr>
        <p:spPr>
          <a:xfrm>
            <a:off x="7043298" y="2600908"/>
            <a:ext cx="1296144" cy="506760"/>
          </a:xfrm>
          <a:prstGeom prst="rect">
            <a:avLst/>
          </a:prstGeom>
          <a:solidFill>
            <a:srgbClr val="92D050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Atuadores</a:t>
            </a:r>
          </a:p>
        </p:txBody>
      </p:sp>
      <p:cxnSp>
        <p:nvCxnSpPr>
          <p:cNvPr id="92" name="Conector reto 91"/>
          <p:cNvCxnSpPr>
            <a:stCxn id="4" idx="3"/>
            <a:endCxn id="85" idx="1"/>
          </p:cNvCxnSpPr>
          <p:nvPr/>
        </p:nvCxnSpPr>
        <p:spPr>
          <a:xfrm flipV="1">
            <a:off x="6372200" y="2163179"/>
            <a:ext cx="671098" cy="354102"/>
          </a:xfrm>
          <a:prstGeom prst="line">
            <a:avLst/>
          </a:prstGeom>
          <a:ln w="28575">
            <a:solidFill>
              <a:srgbClr val="00B0F0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/>
          <p:cNvCxnSpPr>
            <a:stCxn id="86" idx="1"/>
          </p:cNvCxnSpPr>
          <p:nvPr/>
        </p:nvCxnSpPr>
        <p:spPr>
          <a:xfrm flipH="1" flipV="1">
            <a:off x="6372200" y="2631780"/>
            <a:ext cx="671098" cy="222508"/>
          </a:xfrm>
          <a:prstGeom prst="line">
            <a:avLst/>
          </a:prstGeom>
          <a:ln w="28575">
            <a:solidFill>
              <a:srgbClr val="92D050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aixaDeTexto 103"/>
          <p:cNvSpPr txBox="1"/>
          <p:nvPr/>
        </p:nvSpPr>
        <p:spPr>
          <a:xfrm>
            <a:off x="6467234" y="1909799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B0F0"/>
                </a:solidFill>
              </a:rPr>
              <a:t>I</a:t>
            </a:r>
            <a:endParaRPr lang="de-DE" dirty="0">
              <a:solidFill>
                <a:srgbClr val="00B0F0"/>
              </a:solidFill>
            </a:endParaRPr>
          </a:p>
        </p:txBody>
      </p:sp>
      <p:sp>
        <p:nvSpPr>
          <p:cNvPr id="105" name="CaixaDeTexto 104"/>
          <p:cNvSpPr txBox="1"/>
          <p:nvPr/>
        </p:nvSpPr>
        <p:spPr>
          <a:xfrm>
            <a:off x="6444208" y="270892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92D050"/>
                </a:solidFill>
              </a:rPr>
              <a:t>O</a:t>
            </a:r>
            <a:endParaRPr lang="de-DE" dirty="0">
              <a:solidFill>
                <a:srgbClr val="92D050"/>
              </a:solidFill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323528" y="2066787"/>
            <a:ext cx="1129102" cy="930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Monitoramento CAN BUS</a:t>
            </a:r>
          </a:p>
        </p:txBody>
      </p:sp>
      <p:sp>
        <p:nvSpPr>
          <p:cNvPr id="35" name="Retângulo 34"/>
          <p:cNvSpPr/>
          <p:nvPr/>
        </p:nvSpPr>
        <p:spPr>
          <a:xfrm>
            <a:off x="1403648" y="5481392"/>
            <a:ext cx="1296144" cy="647908"/>
          </a:xfrm>
          <a:prstGeom prst="rect">
            <a:avLst/>
          </a:prstGeom>
          <a:solidFill>
            <a:srgbClr val="92D050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Atuadores</a:t>
            </a:r>
          </a:p>
        </p:txBody>
      </p:sp>
      <p:cxnSp>
        <p:nvCxnSpPr>
          <p:cNvPr id="8" name="Conector reto 7"/>
          <p:cNvCxnSpPr>
            <a:stCxn id="32" idx="3"/>
            <a:endCxn id="3" idx="1"/>
          </p:cNvCxnSpPr>
          <p:nvPr/>
        </p:nvCxnSpPr>
        <p:spPr>
          <a:xfrm flipV="1">
            <a:off x="1452630" y="2523220"/>
            <a:ext cx="1438190" cy="865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1626294" y="2047227"/>
            <a:ext cx="85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4">
                    <a:lumMod val="75000"/>
                  </a:schemeClr>
                </a:solidFill>
              </a:rPr>
              <a:t>TCP/IP</a:t>
            </a:r>
            <a:endParaRPr lang="de-DE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9" name="Conector reto 18"/>
          <p:cNvCxnSpPr>
            <a:stCxn id="35" idx="0"/>
          </p:cNvCxnSpPr>
          <p:nvPr/>
        </p:nvCxnSpPr>
        <p:spPr>
          <a:xfrm flipV="1">
            <a:off x="2051720" y="4329100"/>
            <a:ext cx="0" cy="115229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5179948" y="2903088"/>
            <a:ext cx="56483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SPI</a:t>
            </a:r>
            <a:endParaRPr lang="de-DE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2699792" y="292494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2">
                    <a:lumMod val="50000"/>
                  </a:schemeClr>
                </a:solidFill>
              </a:rPr>
              <a:t>CAN0,     I2C, SPI</a:t>
            </a:r>
            <a:endParaRPr lang="de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395536" y="4028564"/>
            <a:ext cx="216024" cy="6245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7799382" y="4016814"/>
            <a:ext cx="216024" cy="6245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9" name="CaixaDeTexto 38"/>
          <p:cNvSpPr txBox="1"/>
          <p:nvPr/>
        </p:nvSpPr>
        <p:spPr>
          <a:xfrm>
            <a:off x="9706" y="4720580"/>
            <a:ext cx="2367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Resistor Terminador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43311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tângulo 116"/>
          <p:cNvSpPr/>
          <p:nvPr/>
        </p:nvSpPr>
        <p:spPr>
          <a:xfrm>
            <a:off x="2686789" y="1303794"/>
            <a:ext cx="1680416" cy="2655973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Protótipo</a:t>
            </a:r>
          </a:p>
          <a:p>
            <a:pPr algn="ctr"/>
            <a:r>
              <a:rPr lang="de-DE" dirty="0" smtClean="0">
                <a:solidFill>
                  <a:schemeClr val="tx1"/>
                </a:solidFill>
              </a:rPr>
              <a:t>Gateway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2890820" y="2163180"/>
            <a:ext cx="1296144" cy="7200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Beaglebone</a:t>
            </a:r>
          </a:p>
          <a:p>
            <a:pPr algn="ctr"/>
            <a:r>
              <a:rPr lang="de-DE" dirty="0" smtClean="0">
                <a:solidFill>
                  <a:schemeClr val="tx1"/>
                </a:solidFill>
              </a:rPr>
              <a:t>Black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5076056" y="2163179"/>
            <a:ext cx="1296144" cy="708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Funduino UNO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5963178" y="5481228"/>
            <a:ext cx="1296144" cy="1008112"/>
          </a:xfrm>
          <a:prstGeom prst="rect">
            <a:avLst/>
          </a:prstGeom>
          <a:solidFill>
            <a:schemeClr val="accent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CLP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DeviceNet</a:t>
            </a:r>
          </a:p>
        </p:txBody>
      </p:sp>
      <p:sp>
        <p:nvSpPr>
          <p:cNvPr id="7" name="Retângulo 6"/>
          <p:cNvSpPr/>
          <p:nvPr/>
        </p:nvSpPr>
        <p:spPr>
          <a:xfrm>
            <a:off x="251520" y="1353924"/>
            <a:ext cx="1296144" cy="212527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PC</a:t>
            </a: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890820" y="3315308"/>
            <a:ext cx="1296144" cy="5067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Serial CAN Cape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33" name="Conector reto 32"/>
          <p:cNvCxnSpPr>
            <a:stCxn id="31" idx="0"/>
            <a:endCxn id="3" idx="2"/>
          </p:cNvCxnSpPr>
          <p:nvPr/>
        </p:nvCxnSpPr>
        <p:spPr>
          <a:xfrm flipV="1">
            <a:off x="3538892" y="2883260"/>
            <a:ext cx="0" cy="43204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tângulo 33"/>
          <p:cNvSpPr/>
          <p:nvPr/>
        </p:nvSpPr>
        <p:spPr>
          <a:xfrm>
            <a:off x="5076056" y="3318012"/>
            <a:ext cx="1296144" cy="50405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Apto Can Bus Shield</a:t>
            </a:r>
            <a:endParaRPr lang="de-DE" dirty="0">
              <a:solidFill>
                <a:schemeClr val="bg1"/>
              </a:solidFill>
            </a:endParaRPr>
          </a:p>
        </p:txBody>
      </p:sp>
      <p:cxnSp>
        <p:nvCxnSpPr>
          <p:cNvPr id="36" name="Conector reto 35"/>
          <p:cNvCxnSpPr>
            <a:stCxn id="4" idx="2"/>
            <a:endCxn id="34" idx="0"/>
          </p:cNvCxnSpPr>
          <p:nvPr/>
        </p:nvCxnSpPr>
        <p:spPr>
          <a:xfrm>
            <a:off x="5724128" y="2871382"/>
            <a:ext cx="0" cy="446630"/>
          </a:xfrm>
          <a:prstGeom prst="line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/>
          <p:cNvCxnSpPr>
            <a:stCxn id="31" idx="2"/>
          </p:cNvCxnSpPr>
          <p:nvPr/>
        </p:nvCxnSpPr>
        <p:spPr>
          <a:xfrm>
            <a:off x="3538892" y="3822068"/>
            <a:ext cx="0" cy="50703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/>
          <p:cNvCxnSpPr>
            <a:stCxn id="34" idx="2"/>
          </p:cNvCxnSpPr>
          <p:nvPr/>
        </p:nvCxnSpPr>
        <p:spPr>
          <a:xfrm>
            <a:off x="5724128" y="3822068"/>
            <a:ext cx="0" cy="50703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to 52"/>
          <p:cNvCxnSpPr/>
          <p:nvPr/>
        </p:nvCxnSpPr>
        <p:spPr>
          <a:xfrm>
            <a:off x="574091" y="4329100"/>
            <a:ext cx="7225291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to 70"/>
          <p:cNvCxnSpPr>
            <a:stCxn id="6" idx="0"/>
          </p:cNvCxnSpPr>
          <p:nvPr/>
        </p:nvCxnSpPr>
        <p:spPr>
          <a:xfrm flipV="1">
            <a:off x="6611250" y="4329100"/>
            <a:ext cx="0" cy="115212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tângulo 74"/>
          <p:cNvSpPr/>
          <p:nvPr/>
        </p:nvSpPr>
        <p:spPr>
          <a:xfrm>
            <a:off x="2866834" y="5481228"/>
            <a:ext cx="1296144" cy="648072"/>
          </a:xfrm>
          <a:prstGeom prst="rect">
            <a:avLst/>
          </a:prstGeom>
          <a:solidFill>
            <a:srgbClr val="00B0F0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Sensores</a:t>
            </a:r>
          </a:p>
        </p:txBody>
      </p:sp>
      <p:sp>
        <p:nvSpPr>
          <p:cNvPr id="76" name="Retângulo 75"/>
          <p:cNvSpPr/>
          <p:nvPr/>
        </p:nvSpPr>
        <p:spPr>
          <a:xfrm>
            <a:off x="4367205" y="5481228"/>
            <a:ext cx="1296144" cy="648072"/>
          </a:xfrm>
          <a:prstGeom prst="rect">
            <a:avLst/>
          </a:prstGeom>
          <a:solidFill>
            <a:srgbClr val="92D050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Inversor de Frequência</a:t>
            </a:r>
          </a:p>
        </p:txBody>
      </p:sp>
      <p:sp>
        <p:nvSpPr>
          <p:cNvPr id="78" name="CaixaDeTexto 77"/>
          <p:cNvSpPr txBox="1"/>
          <p:nvPr/>
        </p:nvSpPr>
        <p:spPr>
          <a:xfrm>
            <a:off x="899592" y="389091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B050"/>
                </a:solidFill>
              </a:rPr>
              <a:t>Barramento CAN</a:t>
            </a:r>
            <a:endParaRPr lang="de-DE" dirty="0">
              <a:solidFill>
                <a:srgbClr val="00B050"/>
              </a:solidFill>
            </a:endParaRPr>
          </a:p>
        </p:txBody>
      </p:sp>
      <p:cxnSp>
        <p:nvCxnSpPr>
          <p:cNvPr id="80" name="Conector reto 79"/>
          <p:cNvCxnSpPr>
            <a:stCxn id="76" idx="0"/>
          </p:cNvCxnSpPr>
          <p:nvPr/>
        </p:nvCxnSpPr>
        <p:spPr>
          <a:xfrm flipV="1">
            <a:off x="5015277" y="4329100"/>
            <a:ext cx="0" cy="115212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/>
          <p:cNvCxnSpPr>
            <a:stCxn id="75" idx="0"/>
          </p:cNvCxnSpPr>
          <p:nvPr/>
        </p:nvCxnSpPr>
        <p:spPr>
          <a:xfrm flipV="1">
            <a:off x="3514906" y="4329100"/>
            <a:ext cx="0" cy="115212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tângulo 84"/>
          <p:cNvSpPr/>
          <p:nvPr/>
        </p:nvSpPr>
        <p:spPr>
          <a:xfrm>
            <a:off x="7043298" y="1909799"/>
            <a:ext cx="1296144" cy="506760"/>
          </a:xfrm>
          <a:prstGeom prst="rect">
            <a:avLst/>
          </a:prstGeom>
          <a:solidFill>
            <a:srgbClr val="00B0F0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Sensores</a:t>
            </a:r>
          </a:p>
        </p:txBody>
      </p:sp>
      <p:sp>
        <p:nvSpPr>
          <p:cNvPr id="86" name="Retângulo 85"/>
          <p:cNvSpPr/>
          <p:nvPr/>
        </p:nvSpPr>
        <p:spPr>
          <a:xfrm>
            <a:off x="7043298" y="2600908"/>
            <a:ext cx="1296144" cy="506760"/>
          </a:xfrm>
          <a:prstGeom prst="rect">
            <a:avLst/>
          </a:prstGeom>
          <a:solidFill>
            <a:srgbClr val="92D050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Atuadores</a:t>
            </a:r>
          </a:p>
        </p:txBody>
      </p:sp>
      <p:cxnSp>
        <p:nvCxnSpPr>
          <p:cNvPr id="92" name="Conector reto 91"/>
          <p:cNvCxnSpPr>
            <a:stCxn id="4" idx="3"/>
            <a:endCxn id="85" idx="1"/>
          </p:cNvCxnSpPr>
          <p:nvPr/>
        </p:nvCxnSpPr>
        <p:spPr>
          <a:xfrm flipV="1">
            <a:off x="6372200" y="2163179"/>
            <a:ext cx="671098" cy="354102"/>
          </a:xfrm>
          <a:prstGeom prst="line">
            <a:avLst/>
          </a:prstGeom>
          <a:ln w="28575">
            <a:solidFill>
              <a:srgbClr val="00B0F0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/>
          <p:cNvCxnSpPr>
            <a:stCxn id="86" idx="1"/>
          </p:cNvCxnSpPr>
          <p:nvPr/>
        </p:nvCxnSpPr>
        <p:spPr>
          <a:xfrm flipH="1" flipV="1">
            <a:off x="6372200" y="2631780"/>
            <a:ext cx="671098" cy="222508"/>
          </a:xfrm>
          <a:prstGeom prst="line">
            <a:avLst/>
          </a:prstGeom>
          <a:ln w="28575">
            <a:solidFill>
              <a:srgbClr val="92D050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aixaDeTexto 103"/>
          <p:cNvSpPr txBox="1"/>
          <p:nvPr/>
        </p:nvSpPr>
        <p:spPr>
          <a:xfrm>
            <a:off x="6467234" y="1909799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B0F0"/>
                </a:solidFill>
              </a:rPr>
              <a:t>I</a:t>
            </a:r>
            <a:endParaRPr lang="de-DE" dirty="0">
              <a:solidFill>
                <a:srgbClr val="00B0F0"/>
              </a:solidFill>
            </a:endParaRPr>
          </a:p>
        </p:txBody>
      </p:sp>
      <p:sp>
        <p:nvSpPr>
          <p:cNvPr id="105" name="CaixaDeTexto 104"/>
          <p:cNvSpPr txBox="1"/>
          <p:nvPr/>
        </p:nvSpPr>
        <p:spPr>
          <a:xfrm>
            <a:off x="6444208" y="270892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92D050"/>
                </a:solidFill>
              </a:rPr>
              <a:t>O</a:t>
            </a:r>
            <a:endParaRPr lang="de-DE" dirty="0">
              <a:solidFill>
                <a:srgbClr val="92D050"/>
              </a:solidFill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323528" y="2066787"/>
            <a:ext cx="1129102" cy="9301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Monitoramento CAN BUS</a:t>
            </a:r>
          </a:p>
        </p:txBody>
      </p:sp>
      <p:sp>
        <p:nvSpPr>
          <p:cNvPr id="35" name="Retângulo 34"/>
          <p:cNvSpPr/>
          <p:nvPr/>
        </p:nvSpPr>
        <p:spPr>
          <a:xfrm>
            <a:off x="1403648" y="5481392"/>
            <a:ext cx="1296144" cy="647908"/>
          </a:xfrm>
          <a:prstGeom prst="rect">
            <a:avLst/>
          </a:prstGeom>
          <a:solidFill>
            <a:srgbClr val="92D050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Atuadores</a:t>
            </a:r>
          </a:p>
        </p:txBody>
      </p:sp>
      <p:cxnSp>
        <p:nvCxnSpPr>
          <p:cNvPr id="8" name="Conector reto 7"/>
          <p:cNvCxnSpPr>
            <a:stCxn id="32" idx="3"/>
            <a:endCxn id="3" idx="1"/>
          </p:cNvCxnSpPr>
          <p:nvPr/>
        </p:nvCxnSpPr>
        <p:spPr>
          <a:xfrm flipV="1">
            <a:off x="1452630" y="2523220"/>
            <a:ext cx="1438190" cy="865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1626294" y="2047227"/>
            <a:ext cx="85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4">
                    <a:lumMod val="75000"/>
                  </a:schemeClr>
                </a:solidFill>
              </a:rPr>
              <a:t>TCP/IP</a:t>
            </a:r>
            <a:endParaRPr lang="de-DE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9" name="Conector reto 18"/>
          <p:cNvCxnSpPr>
            <a:stCxn id="35" idx="0"/>
          </p:cNvCxnSpPr>
          <p:nvPr/>
        </p:nvCxnSpPr>
        <p:spPr>
          <a:xfrm flipV="1">
            <a:off x="2051720" y="4329100"/>
            <a:ext cx="0" cy="115229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5179948" y="2903088"/>
            <a:ext cx="56483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SPI</a:t>
            </a:r>
            <a:endParaRPr lang="de-DE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2843808" y="292494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2">
                    <a:lumMod val="50000"/>
                  </a:schemeClr>
                </a:solidFill>
              </a:rPr>
              <a:t>  </a:t>
            </a:r>
            <a:r>
              <a:rPr lang="de-DE" dirty="0" smtClean="0">
                <a:solidFill>
                  <a:srgbClr val="00B050"/>
                </a:solidFill>
              </a:rPr>
              <a:t>CAN</a:t>
            </a:r>
            <a:r>
              <a:rPr lang="de-DE" dirty="0" smtClean="0">
                <a:solidFill>
                  <a:schemeClr val="bg2">
                    <a:lumMod val="50000"/>
                  </a:schemeClr>
                </a:solidFill>
              </a:rPr>
              <a:t>     </a:t>
            </a:r>
            <a:endParaRPr lang="de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07504" y="1052735"/>
            <a:ext cx="8424936" cy="39756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tângulo 36"/>
          <p:cNvSpPr/>
          <p:nvPr/>
        </p:nvSpPr>
        <p:spPr>
          <a:xfrm>
            <a:off x="395536" y="4028564"/>
            <a:ext cx="216024" cy="6245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8" name="CaixaDeTexto 37"/>
          <p:cNvSpPr txBox="1"/>
          <p:nvPr/>
        </p:nvSpPr>
        <p:spPr>
          <a:xfrm>
            <a:off x="44735" y="4720580"/>
            <a:ext cx="2367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Resistor Terminador</a:t>
            </a:r>
            <a:endParaRPr lang="de-DE" sz="1400" dirty="0"/>
          </a:p>
        </p:txBody>
      </p:sp>
      <p:sp>
        <p:nvSpPr>
          <p:cNvPr id="39" name="Retângulo 38"/>
          <p:cNvSpPr/>
          <p:nvPr/>
        </p:nvSpPr>
        <p:spPr>
          <a:xfrm>
            <a:off x="7799382" y="4016814"/>
            <a:ext cx="216024" cy="6245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73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96952"/>
            <a:ext cx="2771775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901702"/>
            <a:ext cx="2714625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44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686789" y="1303794"/>
            <a:ext cx="1680416" cy="2655973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Protótipo</a:t>
            </a:r>
          </a:p>
          <a:p>
            <a:pPr algn="ctr"/>
            <a:r>
              <a:rPr lang="de-DE" dirty="0" smtClean="0">
                <a:solidFill>
                  <a:schemeClr val="tx1"/>
                </a:solidFill>
              </a:rPr>
              <a:t>Gateway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3538892" y="3822068"/>
            <a:ext cx="0" cy="50703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ângulo 2"/>
          <p:cNvSpPr/>
          <p:nvPr/>
        </p:nvSpPr>
        <p:spPr>
          <a:xfrm>
            <a:off x="2890820" y="2163180"/>
            <a:ext cx="1296144" cy="7200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PlataformaARM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251520" y="1353924"/>
            <a:ext cx="1296144" cy="212527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PC</a:t>
            </a: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890820" y="3315308"/>
            <a:ext cx="1296144" cy="506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Adaptador CAN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6" name="Conector reto 5"/>
          <p:cNvCxnSpPr>
            <a:stCxn id="5" idx="0"/>
            <a:endCxn id="3" idx="2"/>
          </p:cNvCxnSpPr>
          <p:nvPr/>
        </p:nvCxnSpPr>
        <p:spPr>
          <a:xfrm flipV="1">
            <a:off x="3538892" y="2883260"/>
            <a:ext cx="0" cy="432048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/>
          <p:nvPr/>
        </p:nvCxnSpPr>
        <p:spPr>
          <a:xfrm>
            <a:off x="323528" y="4329100"/>
            <a:ext cx="404367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899592" y="3890918"/>
            <a:ext cx="1991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B050"/>
                </a:solidFill>
              </a:rPr>
              <a:t>Barramento CAN</a:t>
            </a:r>
            <a:endParaRPr lang="de-DE" dirty="0">
              <a:solidFill>
                <a:srgbClr val="00B050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323528" y="2066787"/>
            <a:ext cx="1129102" cy="930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Monitoramento CAN BUS</a:t>
            </a:r>
          </a:p>
        </p:txBody>
      </p:sp>
      <p:cxnSp>
        <p:nvCxnSpPr>
          <p:cNvPr id="10" name="Conector reto 9"/>
          <p:cNvCxnSpPr>
            <a:stCxn id="9" idx="3"/>
            <a:endCxn id="3" idx="1"/>
          </p:cNvCxnSpPr>
          <p:nvPr/>
        </p:nvCxnSpPr>
        <p:spPr>
          <a:xfrm flipV="1">
            <a:off x="1452630" y="2523220"/>
            <a:ext cx="1438190" cy="865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1626294" y="2047227"/>
            <a:ext cx="85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4">
                    <a:lumMod val="75000"/>
                  </a:schemeClr>
                </a:solidFill>
              </a:rPr>
              <a:t>TCP/IP</a:t>
            </a:r>
            <a:endParaRPr lang="de-DE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2699792" y="292494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2">
                    <a:lumMod val="50000"/>
                  </a:schemeClr>
                </a:solidFill>
              </a:rPr>
              <a:t>CAN0,     I2C, SPI</a:t>
            </a:r>
            <a:endParaRPr lang="de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611560" y="4797152"/>
            <a:ext cx="1296144" cy="708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ECU1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2749319" y="4797151"/>
            <a:ext cx="1296144" cy="708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ECUn</a:t>
            </a:r>
            <a:endParaRPr lang="de-DE" dirty="0">
              <a:solidFill>
                <a:schemeClr val="bg1"/>
              </a:solidFill>
            </a:endParaRPr>
          </a:p>
        </p:txBody>
      </p:sp>
      <p:cxnSp>
        <p:nvCxnSpPr>
          <p:cNvPr id="18" name="Conector reto 17"/>
          <p:cNvCxnSpPr>
            <a:endCxn id="17" idx="0"/>
          </p:cNvCxnSpPr>
          <p:nvPr/>
        </p:nvCxnSpPr>
        <p:spPr>
          <a:xfrm>
            <a:off x="3397391" y="4329100"/>
            <a:ext cx="0" cy="468051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>
            <a:endCxn id="16" idx="0"/>
          </p:cNvCxnSpPr>
          <p:nvPr/>
        </p:nvCxnSpPr>
        <p:spPr>
          <a:xfrm>
            <a:off x="1259632" y="4309609"/>
            <a:ext cx="0" cy="487543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69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4486514" y="1365065"/>
            <a:ext cx="1680416" cy="2655973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Protótipo</a:t>
            </a:r>
          </a:p>
          <a:p>
            <a:pPr algn="ctr"/>
            <a:r>
              <a:rPr lang="de-DE" dirty="0" smtClean="0">
                <a:solidFill>
                  <a:schemeClr val="tx1"/>
                </a:solidFill>
              </a:rPr>
              <a:t>Gateway</a:t>
            </a: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5338617" y="3883339"/>
            <a:ext cx="0" cy="50703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ângulo 2"/>
          <p:cNvSpPr/>
          <p:nvPr/>
        </p:nvSpPr>
        <p:spPr>
          <a:xfrm>
            <a:off x="4690545" y="2274579"/>
            <a:ext cx="1296144" cy="7223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r>
              <a:rPr lang="de-DE" dirty="0" smtClean="0">
                <a:solidFill>
                  <a:schemeClr val="tx1"/>
                </a:solidFill>
              </a:rPr>
              <a:t>Plataforma ARM</a:t>
            </a:r>
          </a:p>
          <a:p>
            <a:pPr algn="ctr"/>
            <a:endParaRPr lang="de-DE" sz="1200" dirty="0">
              <a:solidFill>
                <a:schemeClr val="tx1"/>
              </a:solidFill>
            </a:endParaRPr>
          </a:p>
          <a:p>
            <a:pPr algn="ctr"/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2051245" y="1415195"/>
            <a:ext cx="1296144" cy="212527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PC</a:t>
            </a: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4690545" y="3376579"/>
            <a:ext cx="1296144" cy="5067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Adaptador CAN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6" name="Conector reto 5"/>
          <p:cNvCxnSpPr>
            <a:stCxn id="5" idx="0"/>
            <a:endCxn id="3" idx="2"/>
          </p:cNvCxnSpPr>
          <p:nvPr/>
        </p:nvCxnSpPr>
        <p:spPr>
          <a:xfrm flipV="1">
            <a:off x="5338617" y="2996952"/>
            <a:ext cx="0" cy="379627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/>
          <p:nvPr/>
        </p:nvCxnSpPr>
        <p:spPr>
          <a:xfrm>
            <a:off x="2123253" y="4390371"/>
            <a:ext cx="404367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2699317" y="3952189"/>
            <a:ext cx="1991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B050"/>
                </a:solidFill>
              </a:rPr>
              <a:t>Barramento CAN</a:t>
            </a:r>
            <a:endParaRPr lang="de-DE" dirty="0">
              <a:solidFill>
                <a:srgbClr val="00B050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2123253" y="2128058"/>
            <a:ext cx="1129102" cy="9301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Monitoramento CAN BUS</a:t>
            </a:r>
          </a:p>
        </p:txBody>
      </p:sp>
      <p:cxnSp>
        <p:nvCxnSpPr>
          <p:cNvPr id="10" name="Conector reto 9"/>
          <p:cNvCxnSpPr/>
          <p:nvPr/>
        </p:nvCxnSpPr>
        <p:spPr>
          <a:xfrm flipV="1">
            <a:off x="3252355" y="2657093"/>
            <a:ext cx="1438190" cy="1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426019" y="2108498"/>
            <a:ext cx="85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4">
                    <a:lumMod val="75000"/>
                  </a:schemeClr>
                </a:solidFill>
              </a:rPr>
              <a:t>TCP/IP</a:t>
            </a:r>
            <a:endParaRPr lang="de-DE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4499517" y="2986215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2">
                    <a:lumMod val="50000"/>
                  </a:schemeClr>
                </a:solidFill>
              </a:rPr>
              <a:t>  </a:t>
            </a:r>
            <a:r>
              <a:rPr lang="de-DE" dirty="0" smtClean="0">
                <a:solidFill>
                  <a:srgbClr val="00B050"/>
                </a:solidFill>
              </a:rPr>
              <a:t>CAN</a:t>
            </a:r>
            <a:r>
              <a:rPr lang="de-DE" dirty="0" smtClean="0">
                <a:solidFill>
                  <a:schemeClr val="bg2">
                    <a:lumMod val="50000"/>
                  </a:schemeClr>
                </a:solidFill>
              </a:rPr>
              <a:t>     </a:t>
            </a:r>
            <a:endParaRPr lang="de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2411285" y="4858423"/>
            <a:ext cx="1296144" cy="708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ECU1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4549044" y="4858422"/>
            <a:ext cx="1296144" cy="708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ECUn</a:t>
            </a:r>
            <a:endParaRPr lang="de-DE" dirty="0">
              <a:solidFill>
                <a:schemeClr val="bg1"/>
              </a:solidFill>
            </a:endParaRPr>
          </a:p>
        </p:txBody>
      </p:sp>
      <p:cxnSp>
        <p:nvCxnSpPr>
          <p:cNvPr id="18" name="Conector reto 17"/>
          <p:cNvCxnSpPr>
            <a:endCxn id="17" idx="0"/>
          </p:cNvCxnSpPr>
          <p:nvPr/>
        </p:nvCxnSpPr>
        <p:spPr>
          <a:xfrm>
            <a:off x="5197116" y="4390371"/>
            <a:ext cx="0" cy="468051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>
            <a:endCxn id="16" idx="0"/>
          </p:cNvCxnSpPr>
          <p:nvPr/>
        </p:nvCxnSpPr>
        <p:spPr>
          <a:xfrm>
            <a:off x="3059357" y="4370880"/>
            <a:ext cx="0" cy="487543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/>
          <p:cNvSpPr/>
          <p:nvPr/>
        </p:nvSpPr>
        <p:spPr>
          <a:xfrm>
            <a:off x="7596336" y="2533519"/>
            <a:ext cx="98508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Gateway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1979237" y="4089835"/>
            <a:ext cx="216024" cy="6245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1461222" y="4714407"/>
            <a:ext cx="1213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Resistor </a:t>
            </a:r>
          </a:p>
          <a:p>
            <a:r>
              <a:rPr lang="de-DE" sz="1200" dirty="0" smtClean="0"/>
              <a:t>Terminador</a:t>
            </a:r>
            <a:endParaRPr lang="de-DE" sz="1200" dirty="0"/>
          </a:p>
        </p:txBody>
      </p:sp>
      <p:sp>
        <p:nvSpPr>
          <p:cNvPr id="26" name="Retângulo 25"/>
          <p:cNvSpPr/>
          <p:nvPr/>
        </p:nvSpPr>
        <p:spPr>
          <a:xfrm>
            <a:off x="6166930" y="4162029"/>
            <a:ext cx="216024" cy="6245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7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e/e6/Socketc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556792"/>
            <a:ext cx="5781675" cy="390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01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www.tldp.org/LDP/tlk/net/layers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275" y="376238"/>
            <a:ext cx="5505450" cy="610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683568" y="548680"/>
            <a:ext cx="2736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hlinkClick r:id="rId3"/>
              </a:rPr>
              <a:t>http://</a:t>
            </a:r>
            <a:r>
              <a:rPr lang="de-DE" dirty="0" smtClean="0">
                <a:hlinkClick r:id="rId3"/>
              </a:rPr>
              <a:t>www.haifux.org/lectures/217/netLec5.pdf</a:t>
            </a:r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023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cavium.com/images/css_kernel_mode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836712"/>
            <a:ext cx="5124450" cy="654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611560" y="1340768"/>
            <a:ext cx="25202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ttp://www.google.com.br/imgres?imgurl=http://www.cavium.com/images/css_kernel_model.jpg&amp;imgrefurl=http://www.cavium.com/css_tcpip_analysis_stk.html&amp;h=687&amp;w=538&amp;tbnid=fkP9N3iRTCe2wM:&amp;docid=57jBBOAp31gYzM&amp;ei=7p8cVtqPIoaCwQTn_o6YDQ&amp;tbm=isch&amp;ved=0CC0QMygSMBJqFQoTCNq-97rkvsgCFQZBkAodZ78D0w</a:t>
            </a:r>
          </a:p>
        </p:txBody>
      </p:sp>
    </p:spTree>
    <p:extLst>
      <p:ext uri="{BB962C8B-B14F-4D97-AF65-F5344CB8AC3E}">
        <p14:creationId xmlns:p14="http://schemas.microsoft.com/office/powerpoint/2010/main" val="250013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6300822" y="4315285"/>
            <a:ext cx="2591658" cy="134596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Beaglebone Cape</a:t>
            </a: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529662" y="560511"/>
            <a:ext cx="1962218" cy="402061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r>
              <a:rPr lang="de-DE" dirty="0" smtClean="0">
                <a:solidFill>
                  <a:schemeClr val="tx1"/>
                </a:solidFill>
              </a:rPr>
              <a:t>PC: Windows</a:t>
            </a: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1655621" y="951226"/>
            <a:ext cx="1674251" cy="161367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Monitoramento CAN BUS</a:t>
            </a: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4932040" y="560510"/>
            <a:ext cx="3312368" cy="341622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r>
              <a:rPr lang="de-DE" dirty="0" smtClean="0">
                <a:solidFill>
                  <a:schemeClr val="tx1"/>
                </a:solidFill>
              </a:rPr>
              <a:t>Beaglebone: Linux</a:t>
            </a: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6655096" y="4761028"/>
            <a:ext cx="2021360" cy="252028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Controlador </a:t>
            </a:r>
            <a:r>
              <a:rPr lang="de-DE" sz="1600" dirty="0" smtClean="0">
                <a:solidFill>
                  <a:schemeClr val="tx1"/>
                </a:solidFill>
              </a:rPr>
              <a:t>CAN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6655096" y="5261789"/>
            <a:ext cx="1995306" cy="324036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Transceptor CAN</a:t>
            </a:r>
          </a:p>
        </p:txBody>
      </p:sp>
      <p:cxnSp>
        <p:nvCxnSpPr>
          <p:cNvPr id="25" name="Conector reto 24"/>
          <p:cNvCxnSpPr/>
          <p:nvPr/>
        </p:nvCxnSpPr>
        <p:spPr>
          <a:xfrm>
            <a:off x="6948264" y="5579948"/>
            <a:ext cx="0" cy="457643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/>
          <p:cNvCxnSpPr/>
          <p:nvPr/>
        </p:nvCxnSpPr>
        <p:spPr>
          <a:xfrm flipV="1">
            <a:off x="7472842" y="3761118"/>
            <a:ext cx="0" cy="554167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/>
          <p:cNvCxnSpPr/>
          <p:nvPr/>
        </p:nvCxnSpPr>
        <p:spPr>
          <a:xfrm>
            <a:off x="8094820" y="5579948"/>
            <a:ext cx="5572" cy="433867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/>
          <p:cNvSpPr txBox="1"/>
          <p:nvPr/>
        </p:nvSpPr>
        <p:spPr>
          <a:xfrm>
            <a:off x="1097646" y="5579948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3">
                    <a:lumMod val="75000"/>
                  </a:schemeClr>
                </a:solidFill>
              </a:rPr>
              <a:t>CAN H</a:t>
            </a:r>
            <a:endParaRPr lang="de-DE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4" name="CaixaDeTexto 33"/>
          <p:cNvSpPr txBox="1"/>
          <p:nvPr/>
        </p:nvSpPr>
        <p:spPr>
          <a:xfrm>
            <a:off x="7380312" y="6467496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6">
                    <a:lumMod val="50000"/>
                  </a:schemeClr>
                </a:solidFill>
              </a:rPr>
              <a:t>CAN L</a:t>
            </a:r>
            <a:endParaRPr lang="de-DE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5282768" y="2636911"/>
            <a:ext cx="1305455" cy="819705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PF_INET (TCP/IP stack) 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6588222" y="2636912"/>
            <a:ext cx="1368153" cy="704874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PF_CAN</a:t>
            </a:r>
          </a:p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(CAN stack)</a:t>
            </a: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6030227" y="927867"/>
            <a:ext cx="1296144" cy="79795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TCP/IP-CAN</a:t>
            </a: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41" name="Conector de seta reta 40"/>
          <p:cNvCxnSpPr/>
          <p:nvPr/>
        </p:nvCxnSpPr>
        <p:spPr>
          <a:xfrm flipV="1">
            <a:off x="6645400" y="1581197"/>
            <a:ext cx="0" cy="640358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/>
          <p:cNvSpPr/>
          <p:nvPr/>
        </p:nvSpPr>
        <p:spPr>
          <a:xfrm>
            <a:off x="1852570" y="1916832"/>
            <a:ext cx="1311407" cy="520746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FF0000"/>
                </a:solidFill>
              </a:rPr>
              <a:t>C </a:t>
            </a:r>
            <a:endParaRPr lang="de-DE" sz="1400" dirty="0" smtClean="0">
              <a:solidFill>
                <a:srgbClr val="FF0000"/>
              </a:solidFill>
            </a:endParaRPr>
          </a:p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WTCP/IP-CAN</a:t>
            </a:r>
            <a:endParaRPr lang="de-DE" sz="1400" dirty="0">
              <a:solidFill>
                <a:srgbClr val="FF0000"/>
              </a:solidFill>
            </a:endParaRPr>
          </a:p>
        </p:txBody>
      </p:sp>
      <p:cxnSp>
        <p:nvCxnSpPr>
          <p:cNvPr id="15" name="Conector reto 14"/>
          <p:cNvCxnSpPr/>
          <p:nvPr/>
        </p:nvCxnSpPr>
        <p:spPr>
          <a:xfrm>
            <a:off x="3365931" y="1281968"/>
            <a:ext cx="2664296" cy="20771"/>
          </a:xfrm>
          <a:prstGeom prst="line">
            <a:avLst/>
          </a:prstGeom>
          <a:ln w="762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8"/>
          <p:cNvSpPr/>
          <p:nvPr/>
        </p:nvSpPr>
        <p:spPr>
          <a:xfrm>
            <a:off x="333839" y="5762960"/>
            <a:ext cx="288032" cy="7607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2" name="CaixaDeTexto 41"/>
          <p:cNvSpPr txBox="1"/>
          <p:nvPr/>
        </p:nvSpPr>
        <p:spPr>
          <a:xfrm>
            <a:off x="6846084" y="4941168"/>
            <a:ext cx="53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Rx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8064388" y="4941168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Tx</a:t>
            </a:r>
            <a:endParaRPr lang="de-DE" dirty="0"/>
          </a:p>
        </p:txBody>
      </p:sp>
      <p:sp>
        <p:nvSpPr>
          <p:cNvPr id="45" name="CaixaDeTexto 44"/>
          <p:cNvSpPr txBox="1"/>
          <p:nvPr/>
        </p:nvSpPr>
        <p:spPr>
          <a:xfrm>
            <a:off x="6876256" y="3976731"/>
            <a:ext cx="1872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>
                <a:solidFill>
                  <a:srgbClr val="00B050"/>
                </a:solidFill>
              </a:rPr>
              <a:t>CAN0</a:t>
            </a:r>
            <a:r>
              <a:rPr lang="de-DE" sz="1600" dirty="0" smtClean="0">
                <a:solidFill>
                  <a:schemeClr val="bg2">
                    <a:lumMod val="50000"/>
                  </a:schemeClr>
                </a:solidFill>
              </a:rPr>
              <a:t>  </a:t>
            </a:r>
            <a:endParaRPr lang="de-DE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0" name="Retângulo 49"/>
          <p:cNvSpPr/>
          <p:nvPr/>
        </p:nvSpPr>
        <p:spPr>
          <a:xfrm>
            <a:off x="5281810" y="2282811"/>
            <a:ext cx="2674565" cy="354101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BSD Socket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52" name="Retângulo 51"/>
          <p:cNvSpPr/>
          <p:nvPr/>
        </p:nvSpPr>
        <p:spPr>
          <a:xfrm>
            <a:off x="6588222" y="3349474"/>
            <a:ext cx="1368153" cy="487284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CAN driver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53" name="Retângulo 52"/>
          <p:cNvSpPr/>
          <p:nvPr/>
        </p:nvSpPr>
        <p:spPr>
          <a:xfrm>
            <a:off x="5281811" y="3341787"/>
            <a:ext cx="1306411" cy="494972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Ethernet driver</a:t>
            </a:r>
            <a:endParaRPr lang="de-DE" sz="1600" dirty="0">
              <a:solidFill>
                <a:schemeClr val="tx1"/>
              </a:solidFill>
            </a:endParaRPr>
          </a:p>
        </p:txBody>
      </p:sp>
      <p:cxnSp>
        <p:nvCxnSpPr>
          <p:cNvPr id="9" name="Conector reto 8"/>
          <p:cNvCxnSpPr/>
          <p:nvPr/>
        </p:nvCxnSpPr>
        <p:spPr>
          <a:xfrm>
            <a:off x="4968044" y="1870440"/>
            <a:ext cx="33123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5040682" y="1875245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Kernel</a:t>
            </a:r>
            <a:endParaRPr lang="de-DE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6156174" y="560510"/>
            <a:ext cx="223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Usuário</a:t>
            </a:r>
            <a:endParaRPr lang="de-DE" dirty="0"/>
          </a:p>
        </p:txBody>
      </p:sp>
      <p:sp>
        <p:nvSpPr>
          <p:cNvPr id="47" name="Retângulo 46"/>
          <p:cNvSpPr/>
          <p:nvPr/>
        </p:nvSpPr>
        <p:spPr>
          <a:xfrm>
            <a:off x="1857566" y="3320344"/>
            <a:ext cx="1306412" cy="695706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TCP/IP stack 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54" name="Retângulo 53"/>
          <p:cNvSpPr/>
          <p:nvPr/>
        </p:nvSpPr>
        <p:spPr>
          <a:xfrm>
            <a:off x="1857565" y="2966243"/>
            <a:ext cx="1306412" cy="354101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Win</a:t>
            </a:r>
            <a:r>
              <a:rPr lang="de-DE" sz="1600" dirty="0">
                <a:solidFill>
                  <a:schemeClr val="tx1"/>
                </a:solidFill>
              </a:rPr>
              <a:t>s</a:t>
            </a:r>
            <a:r>
              <a:rPr lang="de-DE" sz="1600" dirty="0" smtClean="0">
                <a:solidFill>
                  <a:schemeClr val="tx1"/>
                </a:solidFill>
              </a:rPr>
              <a:t>ock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1857565" y="3949829"/>
            <a:ext cx="1306413" cy="487283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Ethernet driver</a:t>
            </a:r>
            <a:endParaRPr lang="de-DE" sz="1600" dirty="0">
              <a:solidFill>
                <a:schemeClr val="tx1"/>
              </a:solidFill>
            </a:endParaRPr>
          </a:p>
        </p:txBody>
      </p:sp>
      <p:cxnSp>
        <p:nvCxnSpPr>
          <p:cNvPr id="38" name="Conector reto 37"/>
          <p:cNvCxnSpPr/>
          <p:nvPr/>
        </p:nvCxnSpPr>
        <p:spPr>
          <a:xfrm flipH="1">
            <a:off x="1511637" y="2708920"/>
            <a:ext cx="196221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ixaDeTexto 56"/>
          <p:cNvSpPr txBox="1"/>
          <p:nvPr/>
        </p:nvSpPr>
        <p:spPr>
          <a:xfrm>
            <a:off x="1556643" y="263363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Kernel</a:t>
            </a:r>
            <a:endParaRPr lang="de-DE" dirty="0"/>
          </a:p>
        </p:txBody>
      </p:sp>
      <p:sp>
        <p:nvSpPr>
          <p:cNvPr id="58" name="CaixaDeTexto 57"/>
          <p:cNvSpPr txBox="1"/>
          <p:nvPr/>
        </p:nvSpPr>
        <p:spPr>
          <a:xfrm>
            <a:off x="2010129" y="575110"/>
            <a:ext cx="223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Usuário</a:t>
            </a:r>
            <a:endParaRPr lang="de-DE" dirty="0"/>
          </a:p>
        </p:txBody>
      </p:sp>
      <p:sp>
        <p:nvSpPr>
          <p:cNvPr id="64" name="CaixaDeTexto 63"/>
          <p:cNvSpPr txBox="1"/>
          <p:nvPr/>
        </p:nvSpPr>
        <p:spPr>
          <a:xfrm>
            <a:off x="3617894" y="4715852"/>
            <a:ext cx="117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7030A0"/>
                </a:solidFill>
              </a:rPr>
              <a:t>Ethernet</a:t>
            </a:r>
            <a:endParaRPr lang="de-DE" dirty="0">
              <a:solidFill>
                <a:srgbClr val="7030A0"/>
              </a:solidFill>
            </a:endParaRPr>
          </a:p>
        </p:txBody>
      </p:sp>
      <p:sp>
        <p:nvSpPr>
          <p:cNvPr id="65" name="CaixaDeTexto 64"/>
          <p:cNvSpPr txBox="1"/>
          <p:nvPr/>
        </p:nvSpPr>
        <p:spPr>
          <a:xfrm>
            <a:off x="161780" y="6524045"/>
            <a:ext cx="236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Resistor Terminador</a:t>
            </a:r>
            <a:endParaRPr lang="de-DE" dirty="0"/>
          </a:p>
        </p:txBody>
      </p:sp>
      <p:cxnSp>
        <p:nvCxnSpPr>
          <p:cNvPr id="6" name="Conector de seta reta 5"/>
          <p:cNvCxnSpPr/>
          <p:nvPr/>
        </p:nvCxnSpPr>
        <p:spPr>
          <a:xfrm flipV="1">
            <a:off x="2476013" y="2421939"/>
            <a:ext cx="0" cy="544304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orma livre 78"/>
          <p:cNvSpPr/>
          <p:nvPr/>
        </p:nvSpPr>
        <p:spPr>
          <a:xfrm>
            <a:off x="621871" y="6005967"/>
            <a:ext cx="8139179" cy="428721"/>
          </a:xfrm>
          <a:custGeom>
            <a:avLst/>
            <a:gdLst>
              <a:gd name="connsiteX0" fmla="*/ 0 w 6673755"/>
              <a:gd name="connsiteY0" fmla="*/ 709779 h 750722"/>
              <a:gd name="connsiteX1" fmla="*/ 327546 w 6673755"/>
              <a:gd name="connsiteY1" fmla="*/ 95 h 750722"/>
              <a:gd name="connsiteX2" fmla="*/ 736979 w 6673755"/>
              <a:gd name="connsiteY2" fmla="*/ 750722 h 750722"/>
              <a:gd name="connsiteX3" fmla="*/ 1037230 w 6673755"/>
              <a:gd name="connsiteY3" fmla="*/ 95 h 750722"/>
              <a:gd name="connsiteX4" fmla="*/ 1460310 w 6673755"/>
              <a:gd name="connsiteY4" fmla="*/ 723427 h 750722"/>
              <a:gd name="connsiteX5" fmla="*/ 1774209 w 6673755"/>
              <a:gd name="connsiteY5" fmla="*/ 13743 h 750722"/>
              <a:gd name="connsiteX6" fmla="*/ 2197289 w 6673755"/>
              <a:gd name="connsiteY6" fmla="*/ 723427 h 750722"/>
              <a:gd name="connsiteX7" fmla="*/ 2552131 w 6673755"/>
              <a:gd name="connsiteY7" fmla="*/ 13743 h 750722"/>
              <a:gd name="connsiteX8" fmla="*/ 3029803 w 6673755"/>
              <a:gd name="connsiteY8" fmla="*/ 723427 h 750722"/>
              <a:gd name="connsiteX9" fmla="*/ 3330054 w 6673755"/>
              <a:gd name="connsiteY9" fmla="*/ 13743 h 750722"/>
              <a:gd name="connsiteX10" fmla="*/ 3712191 w 6673755"/>
              <a:gd name="connsiteY10" fmla="*/ 723427 h 750722"/>
              <a:gd name="connsiteX11" fmla="*/ 3998794 w 6673755"/>
              <a:gd name="connsiteY11" fmla="*/ 13743 h 750722"/>
              <a:gd name="connsiteX12" fmla="*/ 4435522 w 6673755"/>
              <a:gd name="connsiteY12" fmla="*/ 723427 h 750722"/>
              <a:gd name="connsiteX13" fmla="*/ 4749421 w 6673755"/>
              <a:gd name="connsiteY13" fmla="*/ 13743 h 750722"/>
              <a:gd name="connsiteX14" fmla="*/ 5172501 w 6673755"/>
              <a:gd name="connsiteY14" fmla="*/ 723427 h 750722"/>
              <a:gd name="connsiteX15" fmla="*/ 5472752 w 6673755"/>
              <a:gd name="connsiteY15" fmla="*/ 13743 h 750722"/>
              <a:gd name="connsiteX16" fmla="*/ 5868537 w 6673755"/>
              <a:gd name="connsiteY16" fmla="*/ 723427 h 750722"/>
              <a:gd name="connsiteX17" fmla="*/ 6114197 w 6673755"/>
              <a:gd name="connsiteY17" fmla="*/ 13743 h 750722"/>
              <a:gd name="connsiteX18" fmla="*/ 6414448 w 6673755"/>
              <a:gd name="connsiteY18" fmla="*/ 723427 h 750722"/>
              <a:gd name="connsiteX19" fmla="*/ 6673755 w 6673755"/>
              <a:gd name="connsiteY19" fmla="*/ 13743 h 75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673755" h="750722">
                <a:moveTo>
                  <a:pt x="0" y="709779"/>
                </a:moveTo>
                <a:cubicBezTo>
                  <a:pt x="102358" y="351525"/>
                  <a:pt x="204716" y="-6729"/>
                  <a:pt x="327546" y="95"/>
                </a:cubicBezTo>
                <a:cubicBezTo>
                  <a:pt x="450376" y="6919"/>
                  <a:pt x="618698" y="750722"/>
                  <a:pt x="736979" y="750722"/>
                </a:cubicBezTo>
                <a:cubicBezTo>
                  <a:pt x="855260" y="750722"/>
                  <a:pt x="916675" y="4644"/>
                  <a:pt x="1037230" y="95"/>
                </a:cubicBezTo>
                <a:cubicBezTo>
                  <a:pt x="1157785" y="-4454"/>
                  <a:pt x="1337480" y="721152"/>
                  <a:pt x="1460310" y="723427"/>
                </a:cubicBezTo>
                <a:cubicBezTo>
                  <a:pt x="1583140" y="725702"/>
                  <a:pt x="1651379" y="13743"/>
                  <a:pt x="1774209" y="13743"/>
                </a:cubicBezTo>
                <a:cubicBezTo>
                  <a:pt x="1897039" y="13743"/>
                  <a:pt x="2067635" y="723427"/>
                  <a:pt x="2197289" y="723427"/>
                </a:cubicBezTo>
                <a:cubicBezTo>
                  <a:pt x="2326943" y="723427"/>
                  <a:pt x="2413379" y="13743"/>
                  <a:pt x="2552131" y="13743"/>
                </a:cubicBezTo>
                <a:cubicBezTo>
                  <a:pt x="2690883" y="13743"/>
                  <a:pt x="2900149" y="723427"/>
                  <a:pt x="3029803" y="723427"/>
                </a:cubicBezTo>
                <a:cubicBezTo>
                  <a:pt x="3159457" y="723427"/>
                  <a:pt x="3216323" y="13743"/>
                  <a:pt x="3330054" y="13743"/>
                </a:cubicBezTo>
                <a:cubicBezTo>
                  <a:pt x="3443785" y="13743"/>
                  <a:pt x="3600734" y="723427"/>
                  <a:pt x="3712191" y="723427"/>
                </a:cubicBezTo>
                <a:cubicBezTo>
                  <a:pt x="3823648" y="723427"/>
                  <a:pt x="3878239" y="13743"/>
                  <a:pt x="3998794" y="13743"/>
                </a:cubicBezTo>
                <a:cubicBezTo>
                  <a:pt x="4119349" y="13743"/>
                  <a:pt x="4310418" y="723427"/>
                  <a:pt x="4435522" y="723427"/>
                </a:cubicBezTo>
                <a:cubicBezTo>
                  <a:pt x="4560626" y="723427"/>
                  <a:pt x="4626591" y="13743"/>
                  <a:pt x="4749421" y="13743"/>
                </a:cubicBezTo>
                <a:cubicBezTo>
                  <a:pt x="4872251" y="13743"/>
                  <a:pt x="5051946" y="723427"/>
                  <a:pt x="5172501" y="723427"/>
                </a:cubicBezTo>
                <a:cubicBezTo>
                  <a:pt x="5293056" y="723427"/>
                  <a:pt x="5356746" y="13743"/>
                  <a:pt x="5472752" y="13743"/>
                </a:cubicBezTo>
                <a:cubicBezTo>
                  <a:pt x="5588758" y="13743"/>
                  <a:pt x="5761630" y="723427"/>
                  <a:pt x="5868537" y="723427"/>
                </a:cubicBezTo>
                <a:cubicBezTo>
                  <a:pt x="5975444" y="723427"/>
                  <a:pt x="6023212" y="13743"/>
                  <a:pt x="6114197" y="13743"/>
                </a:cubicBezTo>
                <a:cubicBezTo>
                  <a:pt x="6205182" y="13743"/>
                  <a:pt x="6321188" y="723427"/>
                  <a:pt x="6414448" y="723427"/>
                </a:cubicBezTo>
                <a:cubicBezTo>
                  <a:pt x="6507708" y="723427"/>
                  <a:pt x="6646460" y="141122"/>
                  <a:pt x="6673755" y="13743"/>
                </a:cubicBezTo>
              </a:path>
            </a:pathLst>
          </a:cu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Forma livre 79"/>
          <p:cNvSpPr/>
          <p:nvPr/>
        </p:nvSpPr>
        <p:spPr>
          <a:xfrm>
            <a:off x="661222" y="6029112"/>
            <a:ext cx="8239045" cy="457846"/>
          </a:xfrm>
          <a:custGeom>
            <a:avLst/>
            <a:gdLst>
              <a:gd name="connsiteX0" fmla="*/ 0 w 6755641"/>
              <a:gd name="connsiteY0" fmla="*/ 0 h 736979"/>
              <a:gd name="connsiteX1" fmla="*/ 272955 w 6755641"/>
              <a:gd name="connsiteY1" fmla="*/ 709684 h 736979"/>
              <a:gd name="connsiteX2" fmla="*/ 682388 w 6755641"/>
              <a:gd name="connsiteY2" fmla="*/ 13648 h 736979"/>
              <a:gd name="connsiteX3" fmla="*/ 1050877 w 6755641"/>
              <a:gd name="connsiteY3" fmla="*/ 736979 h 736979"/>
              <a:gd name="connsiteX4" fmla="*/ 1419367 w 6755641"/>
              <a:gd name="connsiteY4" fmla="*/ 13648 h 736979"/>
              <a:gd name="connsiteX5" fmla="*/ 1815152 w 6755641"/>
              <a:gd name="connsiteY5" fmla="*/ 723332 h 736979"/>
              <a:gd name="connsiteX6" fmla="*/ 2197289 w 6755641"/>
              <a:gd name="connsiteY6" fmla="*/ 13648 h 736979"/>
              <a:gd name="connsiteX7" fmla="*/ 2620370 w 6755641"/>
              <a:gd name="connsiteY7" fmla="*/ 723332 h 736979"/>
              <a:gd name="connsiteX8" fmla="*/ 2975212 w 6755641"/>
              <a:gd name="connsiteY8" fmla="*/ 13648 h 736979"/>
              <a:gd name="connsiteX9" fmla="*/ 3398292 w 6755641"/>
              <a:gd name="connsiteY9" fmla="*/ 723332 h 736979"/>
              <a:gd name="connsiteX10" fmla="*/ 3725838 w 6755641"/>
              <a:gd name="connsiteY10" fmla="*/ 13648 h 736979"/>
              <a:gd name="connsiteX11" fmla="*/ 4067032 w 6755641"/>
              <a:gd name="connsiteY11" fmla="*/ 723332 h 736979"/>
              <a:gd name="connsiteX12" fmla="*/ 4408226 w 6755641"/>
              <a:gd name="connsiteY12" fmla="*/ 13648 h 736979"/>
              <a:gd name="connsiteX13" fmla="*/ 4804012 w 6755641"/>
              <a:gd name="connsiteY13" fmla="*/ 723332 h 736979"/>
              <a:gd name="connsiteX14" fmla="*/ 5145206 w 6755641"/>
              <a:gd name="connsiteY14" fmla="*/ 13648 h 736979"/>
              <a:gd name="connsiteX15" fmla="*/ 5540991 w 6755641"/>
              <a:gd name="connsiteY15" fmla="*/ 723332 h 736979"/>
              <a:gd name="connsiteX16" fmla="*/ 5813946 w 6755641"/>
              <a:gd name="connsiteY16" fmla="*/ 13648 h 736979"/>
              <a:gd name="connsiteX17" fmla="*/ 6155140 w 6755641"/>
              <a:gd name="connsiteY17" fmla="*/ 723332 h 736979"/>
              <a:gd name="connsiteX18" fmla="*/ 6455391 w 6755641"/>
              <a:gd name="connsiteY18" fmla="*/ 27296 h 736979"/>
              <a:gd name="connsiteX19" fmla="*/ 6755641 w 6755641"/>
              <a:gd name="connsiteY19" fmla="*/ 736979 h 73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755641" h="736979">
                <a:moveTo>
                  <a:pt x="0" y="0"/>
                </a:moveTo>
                <a:cubicBezTo>
                  <a:pt x="79612" y="353704"/>
                  <a:pt x="159224" y="707409"/>
                  <a:pt x="272955" y="709684"/>
                </a:cubicBezTo>
                <a:cubicBezTo>
                  <a:pt x="386686" y="711959"/>
                  <a:pt x="552735" y="9099"/>
                  <a:pt x="682388" y="13648"/>
                </a:cubicBezTo>
                <a:cubicBezTo>
                  <a:pt x="812041" y="18197"/>
                  <a:pt x="928047" y="736979"/>
                  <a:pt x="1050877" y="736979"/>
                </a:cubicBezTo>
                <a:cubicBezTo>
                  <a:pt x="1173707" y="736979"/>
                  <a:pt x="1291988" y="15923"/>
                  <a:pt x="1419367" y="13648"/>
                </a:cubicBezTo>
                <a:cubicBezTo>
                  <a:pt x="1546746" y="11374"/>
                  <a:pt x="1685498" y="723332"/>
                  <a:pt x="1815152" y="723332"/>
                </a:cubicBezTo>
                <a:cubicBezTo>
                  <a:pt x="1944806" y="723332"/>
                  <a:pt x="2063086" y="13648"/>
                  <a:pt x="2197289" y="13648"/>
                </a:cubicBezTo>
                <a:cubicBezTo>
                  <a:pt x="2331492" y="13648"/>
                  <a:pt x="2490716" y="723332"/>
                  <a:pt x="2620370" y="723332"/>
                </a:cubicBezTo>
                <a:cubicBezTo>
                  <a:pt x="2750024" y="723332"/>
                  <a:pt x="2845558" y="13648"/>
                  <a:pt x="2975212" y="13648"/>
                </a:cubicBezTo>
                <a:cubicBezTo>
                  <a:pt x="3104866" y="13648"/>
                  <a:pt x="3273188" y="723332"/>
                  <a:pt x="3398292" y="723332"/>
                </a:cubicBezTo>
                <a:cubicBezTo>
                  <a:pt x="3523396" y="723332"/>
                  <a:pt x="3614381" y="13648"/>
                  <a:pt x="3725838" y="13648"/>
                </a:cubicBezTo>
                <a:cubicBezTo>
                  <a:pt x="3837295" y="13648"/>
                  <a:pt x="3953301" y="723332"/>
                  <a:pt x="4067032" y="723332"/>
                </a:cubicBezTo>
                <a:cubicBezTo>
                  <a:pt x="4180763" y="723332"/>
                  <a:pt x="4285396" y="13648"/>
                  <a:pt x="4408226" y="13648"/>
                </a:cubicBezTo>
                <a:cubicBezTo>
                  <a:pt x="4531056" y="13648"/>
                  <a:pt x="4681182" y="723332"/>
                  <a:pt x="4804012" y="723332"/>
                </a:cubicBezTo>
                <a:cubicBezTo>
                  <a:pt x="4926842" y="723332"/>
                  <a:pt x="5022376" y="13648"/>
                  <a:pt x="5145206" y="13648"/>
                </a:cubicBezTo>
                <a:cubicBezTo>
                  <a:pt x="5268036" y="13648"/>
                  <a:pt x="5429534" y="723332"/>
                  <a:pt x="5540991" y="723332"/>
                </a:cubicBezTo>
                <a:cubicBezTo>
                  <a:pt x="5652448" y="723332"/>
                  <a:pt x="5711588" y="13648"/>
                  <a:pt x="5813946" y="13648"/>
                </a:cubicBezTo>
                <a:cubicBezTo>
                  <a:pt x="5916304" y="13648"/>
                  <a:pt x="6048233" y="721057"/>
                  <a:pt x="6155140" y="723332"/>
                </a:cubicBezTo>
                <a:cubicBezTo>
                  <a:pt x="6262047" y="725607"/>
                  <a:pt x="6355308" y="25022"/>
                  <a:pt x="6455391" y="27296"/>
                </a:cubicBezTo>
                <a:cubicBezTo>
                  <a:pt x="6555474" y="29570"/>
                  <a:pt x="6701050" y="634621"/>
                  <a:pt x="6755641" y="736979"/>
                </a:cubicBezTo>
              </a:path>
            </a:pathLst>
          </a:cu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tângulo 39"/>
          <p:cNvSpPr/>
          <p:nvPr/>
        </p:nvSpPr>
        <p:spPr>
          <a:xfrm>
            <a:off x="8617034" y="5767206"/>
            <a:ext cx="288032" cy="7607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cxnSp>
        <p:nvCxnSpPr>
          <p:cNvPr id="100" name="Conector reto 99"/>
          <p:cNvCxnSpPr/>
          <p:nvPr/>
        </p:nvCxnSpPr>
        <p:spPr>
          <a:xfrm>
            <a:off x="7956376" y="4988266"/>
            <a:ext cx="0" cy="2676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 flipV="1">
            <a:off x="7326371" y="5019053"/>
            <a:ext cx="0" cy="242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CaixaDeTexto 116"/>
          <p:cNvSpPr txBox="1"/>
          <p:nvPr/>
        </p:nvSpPr>
        <p:spPr>
          <a:xfrm>
            <a:off x="6483382" y="933407"/>
            <a:ext cx="32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C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20" name="CaixaDeTexto 119"/>
          <p:cNvSpPr txBox="1"/>
          <p:nvPr/>
        </p:nvSpPr>
        <p:spPr>
          <a:xfrm>
            <a:off x="2267744" y="938728"/>
            <a:ext cx="58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C#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131" name="Conector reto 130"/>
          <p:cNvCxnSpPr/>
          <p:nvPr/>
        </p:nvCxnSpPr>
        <p:spPr>
          <a:xfrm flipH="1" flipV="1">
            <a:off x="3237966" y="5144028"/>
            <a:ext cx="1482894" cy="15838"/>
          </a:xfrm>
          <a:prstGeom prst="line">
            <a:avLst/>
          </a:prstGeom>
          <a:ln w="762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>
            <a:off x="2566196" y="4437112"/>
            <a:ext cx="0" cy="449930"/>
          </a:xfrm>
          <a:prstGeom prst="line">
            <a:avLst/>
          </a:prstGeom>
          <a:ln w="762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/>
          <p:cNvCxnSpPr/>
          <p:nvPr/>
        </p:nvCxnSpPr>
        <p:spPr>
          <a:xfrm flipH="1">
            <a:off x="5647614" y="3950646"/>
            <a:ext cx="5136" cy="1050283"/>
          </a:xfrm>
          <a:prstGeom prst="line">
            <a:avLst/>
          </a:prstGeom>
          <a:ln w="762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tângulo 139"/>
          <p:cNvSpPr/>
          <p:nvPr/>
        </p:nvSpPr>
        <p:spPr>
          <a:xfrm>
            <a:off x="1864821" y="4836210"/>
            <a:ext cx="1393420" cy="57175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Interface Ethernet</a:t>
            </a: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52" name="Retângulo 151"/>
          <p:cNvSpPr/>
          <p:nvPr/>
        </p:nvSpPr>
        <p:spPr>
          <a:xfrm>
            <a:off x="4720860" y="4836210"/>
            <a:ext cx="1393420" cy="57175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Interface Ethernet</a:t>
            </a: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63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6807417" y="4437113"/>
            <a:ext cx="2157069" cy="122413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Beaglebone Cape</a:t>
            </a: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541372" y="586364"/>
            <a:ext cx="1962218" cy="4020618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r>
              <a:rPr lang="de-DE" dirty="0" smtClean="0">
                <a:solidFill>
                  <a:schemeClr val="accent2">
                    <a:lumMod val="75000"/>
                  </a:schemeClr>
                </a:solidFill>
              </a:rPr>
              <a:t>PC: Windows</a:t>
            </a: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1655621" y="951226"/>
            <a:ext cx="1674251" cy="161367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Monitoramento CAN BUS</a:t>
            </a: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4932040" y="560510"/>
            <a:ext cx="3312368" cy="341622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r>
              <a:rPr lang="de-DE" dirty="0" smtClean="0">
                <a:solidFill>
                  <a:schemeClr val="accent1">
                    <a:lumMod val="75000"/>
                  </a:schemeClr>
                </a:solidFill>
              </a:rPr>
              <a:t>Beaglebone: Linux</a:t>
            </a: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6871120" y="4761028"/>
            <a:ext cx="2021360" cy="25202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Controlador </a:t>
            </a:r>
            <a:r>
              <a:rPr lang="de-DE" sz="1600" dirty="0" smtClean="0">
                <a:solidFill>
                  <a:schemeClr val="tx1"/>
                </a:solidFill>
              </a:rPr>
              <a:t>CAN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6876256" y="5261789"/>
            <a:ext cx="1995306" cy="3240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Transceptor CAN</a:t>
            </a:r>
          </a:p>
        </p:txBody>
      </p:sp>
      <p:cxnSp>
        <p:nvCxnSpPr>
          <p:cNvPr id="25" name="Conector reto 24"/>
          <p:cNvCxnSpPr/>
          <p:nvPr/>
        </p:nvCxnSpPr>
        <p:spPr>
          <a:xfrm>
            <a:off x="7776737" y="5588418"/>
            <a:ext cx="0" cy="457643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/>
          <p:cNvCxnSpPr/>
          <p:nvPr/>
        </p:nvCxnSpPr>
        <p:spPr>
          <a:xfrm flipV="1">
            <a:off x="7740352" y="3761119"/>
            <a:ext cx="0" cy="675994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/>
          <p:cNvCxnSpPr/>
          <p:nvPr/>
        </p:nvCxnSpPr>
        <p:spPr>
          <a:xfrm>
            <a:off x="8094820" y="5579948"/>
            <a:ext cx="5572" cy="433867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/>
          <p:cNvSpPr txBox="1"/>
          <p:nvPr/>
        </p:nvSpPr>
        <p:spPr>
          <a:xfrm>
            <a:off x="1097646" y="5579948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3">
                    <a:lumMod val="75000"/>
                  </a:schemeClr>
                </a:solidFill>
              </a:rPr>
              <a:t>CAN H</a:t>
            </a:r>
            <a:endParaRPr lang="de-DE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4" name="CaixaDeTexto 33"/>
          <p:cNvSpPr txBox="1"/>
          <p:nvPr/>
        </p:nvSpPr>
        <p:spPr>
          <a:xfrm>
            <a:off x="7380312" y="6467496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6">
                    <a:lumMod val="50000"/>
                  </a:schemeClr>
                </a:solidFill>
              </a:rPr>
              <a:t>CAN L</a:t>
            </a:r>
            <a:endParaRPr lang="de-DE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5282768" y="2636911"/>
            <a:ext cx="1305455" cy="819705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PF_INET (TCP/IP stack) 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6588222" y="2636912"/>
            <a:ext cx="1368153" cy="704874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PF_CAN</a:t>
            </a:r>
          </a:p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(CAN stack)</a:t>
            </a: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6030227" y="927867"/>
            <a:ext cx="1296144" cy="79795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TCP/IP-CAN</a:t>
            </a: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41" name="Conector de seta reta 40"/>
          <p:cNvCxnSpPr/>
          <p:nvPr/>
        </p:nvCxnSpPr>
        <p:spPr>
          <a:xfrm flipV="1">
            <a:off x="6645400" y="1581197"/>
            <a:ext cx="0" cy="640358"/>
          </a:xfrm>
          <a:prstGeom prst="straightConnector1">
            <a:avLst/>
          </a:prstGeom>
          <a:ln w="28575">
            <a:solidFill>
              <a:srgbClr val="07F913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/>
          <p:cNvSpPr/>
          <p:nvPr/>
        </p:nvSpPr>
        <p:spPr>
          <a:xfrm>
            <a:off x="1852570" y="1916832"/>
            <a:ext cx="1311407" cy="520746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FF0000"/>
                </a:solidFill>
              </a:rPr>
              <a:t>C </a:t>
            </a:r>
            <a:endParaRPr lang="de-DE" sz="1400" dirty="0" smtClean="0">
              <a:solidFill>
                <a:srgbClr val="FF0000"/>
              </a:solidFill>
            </a:endParaRPr>
          </a:p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WTCP/IP-CAN</a:t>
            </a:r>
            <a:endParaRPr lang="de-DE" sz="1400" dirty="0">
              <a:solidFill>
                <a:srgbClr val="FF0000"/>
              </a:solidFill>
            </a:endParaRPr>
          </a:p>
        </p:txBody>
      </p:sp>
      <p:cxnSp>
        <p:nvCxnSpPr>
          <p:cNvPr id="15" name="Conector reto 14"/>
          <p:cNvCxnSpPr/>
          <p:nvPr/>
        </p:nvCxnSpPr>
        <p:spPr>
          <a:xfrm>
            <a:off x="3365931" y="1281968"/>
            <a:ext cx="2664296" cy="20771"/>
          </a:xfrm>
          <a:prstGeom prst="line">
            <a:avLst/>
          </a:prstGeom>
          <a:ln w="762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8"/>
          <p:cNvSpPr/>
          <p:nvPr/>
        </p:nvSpPr>
        <p:spPr>
          <a:xfrm>
            <a:off x="333839" y="5762960"/>
            <a:ext cx="288032" cy="7607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2" name="CaixaDeTexto 41"/>
          <p:cNvSpPr txBox="1"/>
          <p:nvPr/>
        </p:nvSpPr>
        <p:spPr>
          <a:xfrm>
            <a:off x="7206124" y="4941168"/>
            <a:ext cx="53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Rx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8424428" y="4941168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Tx</a:t>
            </a:r>
            <a:endParaRPr lang="de-DE" dirty="0"/>
          </a:p>
        </p:txBody>
      </p:sp>
      <p:sp>
        <p:nvSpPr>
          <p:cNvPr id="45" name="CaixaDeTexto 44"/>
          <p:cNvSpPr txBox="1"/>
          <p:nvPr/>
        </p:nvSpPr>
        <p:spPr>
          <a:xfrm>
            <a:off x="7092278" y="4098558"/>
            <a:ext cx="1872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>
                <a:solidFill>
                  <a:srgbClr val="00B050"/>
                </a:solidFill>
              </a:rPr>
              <a:t>CAN0</a:t>
            </a:r>
            <a:r>
              <a:rPr lang="de-DE" sz="1600" dirty="0" smtClean="0">
                <a:solidFill>
                  <a:schemeClr val="bg2">
                    <a:lumMod val="50000"/>
                  </a:schemeClr>
                </a:solidFill>
              </a:rPr>
              <a:t>  </a:t>
            </a:r>
            <a:endParaRPr lang="de-DE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0" name="Retângulo 49"/>
          <p:cNvSpPr/>
          <p:nvPr/>
        </p:nvSpPr>
        <p:spPr>
          <a:xfrm>
            <a:off x="5281810" y="2282811"/>
            <a:ext cx="2674565" cy="354101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BSD Socket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52" name="Retângulo 51"/>
          <p:cNvSpPr/>
          <p:nvPr/>
        </p:nvSpPr>
        <p:spPr>
          <a:xfrm>
            <a:off x="6588222" y="3349474"/>
            <a:ext cx="1368153" cy="487284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CAN driver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53" name="Retângulo 52"/>
          <p:cNvSpPr/>
          <p:nvPr/>
        </p:nvSpPr>
        <p:spPr>
          <a:xfrm>
            <a:off x="5281811" y="3341787"/>
            <a:ext cx="1306411" cy="494972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Ethernet driver</a:t>
            </a:r>
            <a:endParaRPr lang="de-DE" sz="1600" dirty="0">
              <a:solidFill>
                <a:schemeClr val="tx1"/>
              </a:solidFill>
            </a:endParaRPr>
          </a:p>
        </p:txBody>
      </p:sp>
      <p:cxnSp>
        <p:nvCxnSpPr>
          <p:cNvPr id="9" name="Conector reto 8"/>
          <p:cNvCxnSpPr/>
          <p:nvPr/>
        </p:nvCxnSpPr>
        <p:spPr>
          <a:xfrm>
            <a:off x="4968044" y="1870440"/>
            <a:ext cx="33123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5040682" y="1875245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Kernel</a:t>
            </a:r>
            <a:endParaRPr lang="de-DE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6156174" y="560510"/>
            <a:ext cx="223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Usuário</a:t>
            </a:r>
            <a:endParaRPr lang="de-DE" dirty="0"/>
          </a:p>
        </p:txBody>
      </p:sp>
      <p:sp>
        <p:nvSpPr>
          <p:cNvPr id="47" name="Retângulo 46"/>
          <p:cNvSpPr/>
          <p:nvPr/>
        </p:nvSpPr>
        <p:spPr>
          <a:xfrm>
            <a:off x="1857564" y="3281024"/>
            <a:ext cx="1306413" cy="695706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TCP/IP stack 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54" name="Retângulo 53"/>
          <p:cNvSpPr/>
          <p:nvPr/>
        </p:nvSpPr>
        <p:spPr>
          <a:xfrm>
            <a:off x="1857565" y="2966243"/>
            <a:ext cx="1306412" cy="354101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Win</a:t>
            </a:r>
            <a:r>
              <a:rPr lang="de-DE" sz="1600" dirty="0">
                <a:solidFill>
                  <a:schemeClr val="tx1"/>
                </a:solidFill>
              </a:rPr>
              <a:t>s</a:t>
            </a:r>
            <a:r>
              <a:rPr lang="de-DE" sz="1600" dirty="0" smtClean="0">
                <a:solidFill>
                  <a:schemeClr val="tx1"/>
                </a:solidFill>
              </a:rPr>
              <a:t>ock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1857565" y="3949829"/>
            <a:ext cx="1306413" cy="487283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Ethernet driver</a:t>
            </a:r>
            <a:endParaRPr lang="de-DE" sz="1600" dirty="0">
              <a:solidFill>
                <a:schemeClr val="tx1"/>
              </a:solidFill>
            </a:endParaRPr>
          </a:p>
        </p:txBody>
      </p:sp>
      <p:cxnSp>
        <p:nvCxnSpPr>
          <p:cNvPr id="38" name="Conector reto 37"/>
          <p:cNvCxnSpPr/>
          <p:nvPr/>
        </p:nvCxnSpPr>
        <p:spPr>
          <a:xfrm flipH="1">
            <a:off x="1511637" y="2708920"/>
            <a:ext cx="1962218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ixaDeTexto 56"/>
          <p:cNvSpPr txBox="1"/>
          <p:nvPr/>
        </p:nvSpPr>
        <p:spPr>
          <a:xfrm>
            <a:off x="1556643" y="263363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Kernel</a:t>
            </a:r>
            <a:endParaRPr lang="de-DE" dirty="0"/>
          </a:p>
        </p:txBody>
      </p:sp>
      <p:sp>
        <p:nvSpPr>
          <p:cNvPr id="58" name="CaixaDeTexto 57"/>
          <p:cNvSpPr txBox="1"/>
          <p:nvPr/>
        </p:nvSpPr>
        <p:spPr>
          <a:xfrm>
            <a:off x="2010129" y="575110"/>
            <a:ext cx="223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Usuário</a:t>
            </a:r>
            <a:endParaRPr lang="de-DE" dirty="0"/>
          </a:p>
        </p:txBody>
      </p:sp>
      <p:sp>
        <p:nvSpPr>
          <p:cNvPr id="64" name="CaixaDeTexto 63"/>
          <p:cNvSpPr txBox="1"/>
          <p:nvPr/>
        </p:nvSpPr>
        <p:spPr>
          <a:xfrm>
            <a:off x="3883648" y="4427820"/>
            <a:ext cx="117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7030A0"/>
                </a:solidFill>
              </a:rPr>
              <a:t>Ethernet</a:t>
            </a:r>
            <a:endParaRPr lang="de-DE" dirty="0">
              <a:solidFill>
                <a:srgbClr val="7030A0"/>
              </a:solidFill>
            </a:endParaRPr>
          </a:p>
        </p:txBody>
      </p:sp>
      <p:sp>
        <p:nvSpPr>
          <p:cNvPr id="65" name="CaixaDeTexto 64"/>
          <p:cNvSpPr txBox="1"/>
          <p:nvPr/>
        </p:nvSpPr>
        <p:spPr>
          <a:xfrm>
            <a:off x="161780" y="6524045"/>
            <a:ext cx="236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Resistor Terminador</a:t>
            </a:r>
            <a:endParaRPr lang="de-DE" dirty="0"/>
          </a:p>
        </p:txBody>
      </p:sp>
      <p:cxnSp>
        <p:nvCxnSpPr>
          <p:cNvPr id="6" name="Conector de seta reta 5"/>
          <p:cNvCxnSpPr/>
          <p:nvPr/>
        </p:nvCxnSpPr>
        <p:spPr>
          <a:xfrm flipV="1">
            <a:off x="2476013" y="2421939"/>
            <a:ext cx="0" cy="544304"/>
          </a:xfrm>
          <a:prstGeom prst="straightConnector1">
            <a:avLst/>
          </a:prstGeom>
          <a:ln w="28575">
            <a:solidFill>
              <a:srgbClr val="07F913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orma livre 78"/>
          <p:cNvSpPr/>
          <p:nvPr/>
        </p:nvSpPr>
        <p:spPr>
          <a:xfrm>
            <a:off x="621871" y="6005967"/>
            <a:ext cx="8139179" cy="428721"/>
          </a:xfrm>
          <a:custGeom>
            <a:avLst/>
            <a:gdLst>
              <a:gd name="connsiteX0" fmla="*/ 0 w 6673755"/>
              <a:gd name="connsiteY0" fmla="*/ 709779 h 750722"/>
              <a:gd name="connsiteX1" fmla="*/ 327546 w 6673755"/>
              <a:gd name="connsiteY1" fmla="*/ 95 h 750722"/>
              <a:gd name="connsiteX2" fmla="*/ 736979 w 6673755"/>
              <a:gd name="connsiteY2" fmla="*/ 750722 h 750722"/>
              <a:gd name="connsiteX3" fmla="*/ 1037230 w 6673755"/>
              <a:gd name="connsiteY3" fmla="*/ 95 h 750722"/>
              <a:gd name="connsiteX4" fmla="*/ 1460310 w 6673755"/>
              <a:gd name="connsiteY4" fmla="*/ 723427 h 750722"/>
              <a:gd name="connsiteX5" fmla="*/ 1774209 w 6673755"/>
              <a:gd name="connsiteY5" fmla="*/ 13743 h 750722"/>
              <a:gd name="connsiteX6" fmla="*/ 2197289 w 6673755"/>
              <a:gd name="connsiteY6" fmla="*/ 723427 h 750722"/>
              <a:gd name="connsiteX7" fmla="*/ 2552131 w 6673755"/>
              <a:gd name="connsiteY7" fmla="*/ 13743 h 750722"/>
              <a:gd name="connsiteX8" fmla="*/ 3029803 w 6673755"/>
              <a:gd name="connsiteY8" fmla="*/ 723427 h 750722"/>
              <a:gd name="connsiteX9" fmla="*/ 3330054 w 6673755"/>
              <a:gd name="connsiteY9" fmla="*/ 13743 h 750722"/>
              <a:gd name="connsiteX10" fmla="*/ 3712191 w 6673755"/>
              <a:gd name="connsiteY10" fmla="*/ 723427 h 750722"/>
              <a:gd name="connsiteX11" fmla="*/ 3998794 w 6673755"/>
              <a:gd name="connsiteY11" fmla="*/ 13743 h 750722"/>
              <a:gd name="connsiteX12" fmla="*/ 4435522 w 6673755"/>
              <a:gd name="connsiteY12" fmla="*/ 723427 h 750722"/>
              <a:gd name="connsiteX13" fmla="*/ 4749421 w 6673755"/>
              <a:gd name="connsiteY13" fmla="*/ 13743 h 750722"/>
              <a:gd name="connsiteX14" fmla="*/ 5172501 w 6673755"/>
              <a:gd name="connsiteY14" fmla="*/ 723427 h 750722"/>
              <a:gd name="connsiteX15" fmla="*/ 5472752 w 6673755"/>
              <a:gd name="connsiteY15" fmla="*/ 13743 h 750722"/>
              <a:gd name="connsiteX16" fmla="*/ 5868537 w 6673755"/>
              <a:gd name="connsiteY16" fmla="*/ 723427 h 750722"/>
              <a:gd name="connsiteX17" fmla="*/ 6114197 w 6673755"/>
              <a:gd name="connsiteY17" fmla="*/ 13743 h 750722"/>
              <a:gd name="connsiteX18" fmla="*/ 6414448 w 6673755"/>
              <a:gd name="connsiteY18" fmla="*/ 723427 h 750722"/>
              <a:gd name="connsiteX19" fmla="*/ 6673755 w 6673755"/>
              <a:gd name="connsiteY19" fmla="*/ 13743 h 75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673755" h="750722">
                <a:moveTo>
                  <a:pt x="0" y="709779"/>
                </a:moveTo>
                <a:cubicBezTo>
                  <a:pt x="102358" y="351525"/>
                  <a:pt x="204716" y="-6729"/>
                  <a:pt x="327546" y="95"/>
                </a:cubicBezTo>
                <a:cubicBezTo>
                  <a:pt x="450376" y="6919"/>
                  <a:pt x="618698" y="750722"/>
                  <a:pt x="736979" y="750722"/>
                </a:cubicBezTo>
                <a:cubicBezTo>
                  <a:pt x="855260" y="750722"/>
                  <a:pt x="916675" y="4644"/>
                  <a:pt x="1037230" y="95"/>
                </a:cubicBezTo>
                <a:cubicBezTo>
                  <a:pt x="1157785" y="-4454"/>
                  <a:pt x="1337480" y="721152"/>
                  <a:pt x="1460310" y="723427"/>
                </a:cubicBezTo>
                <a:cubicBezTo>
                  <a:pt x="1583140" y="725702"/>
                  <a:pt x="1651379" y="13743"/>
                  <a:pt x="1774209" y="13743"/>
                </a:cubicBezTo>
                <a:cubicBezTo>
                  <a:pt x="1897039" y="13743"/>
                  <a:pt x="2067635" y="723427"/>
                  <a:pt x="2197289" y="723427"/>
                </a:cubicBezTo>
                <a:cubicBezTo>
                  <a:pt x="2326943" y="723427"/>
                  <a:pt x="2413379" y="13743"/>
                  <a:pt x="2552131" y="13743"/>
                </a:cubicBezTo>
                <a:cubicBezTo>
                  <a:pt x="2690883" y="13743"/>
                  <a:pt x="2900149" y="723427"/>
                  <a:pt x="3029803" y="723427"/>
                </a:cubicBezTo>
                <a:cubicBezTo>
                  <a:pt x="3159457" y="723427"/>
                  <a:pt x="3216323" y="13743"/>
                  <a:pt x="3330054" y="13743"/>
                </a:cubicBezTo>
                <a:cubicBezTo>
                  <a:pt x="3443785" y="13743"/>
                  <a:pt x="3600734" y="723427"/>
                  <a:pt x="3712191" y="723427"/>
                </a:cubicBezTo>
                <a:cubicBezTo>
                  <a:pt x="3823648" y="723427"/>
                  <a:pt x="3878239" y="13743"/>
                  <a:pt x="3998794" y="13743"/>
                </a:cubicBezTo>
                <a:cubicBezTo>
                  <a:pt x="4119349" y="13743"/>
                  <a:pt x="4310418" y="723427"/>
                  <a:pt x="4435522" y="723427"/>
                </a:cubicBezTo>
                <a:cubicBezTo>
                  <a:pt x="4560626" y="723427"/>
                  <a:pt x="4626591" y="13743"/>
                  <a:pt x="4749421" y="13743"/>
                </a:cubicBezTo>
                <a:cubicBezTo>
                  <a:pt x="4872251" y="13743"/>
                  <a:pt x="5051946" y="723427"/>
                  <a:pt x="5172501" y="723427"/>
                </a:cubicBezTo>
                <a:cubicBezTo>
                  <a:pt x="5293056" y="723427"/>
                  <a:pt x="5356746" y="13743"/>
                  <a:pt x="5472752" y="13743"/>
                </a:cubicBezTo>
                <a:cubicBezTo>
                  <a:pt x="5588758" y="13743"/>
                  <a:pt x="5761630" y="723427"/>
                  <a:pt x="5868537" y="723427"/>
                </a:cubicBezTo>
                <a:cubicBezTo>
                  <a:pt x="5975444" y="723427"/>
                  <a:pt x="6023212" y="13743"/>
                  <a:pt x="6114197" y="13743"/>
                </a:cubicBezTo>
                <a:cubicBezTo>
                  <a:pt x="6205182" y="13743"/>
                  <a:pt x="6321188" y="723427"/>
                  <a:pt x="6414448" y="723427"/>
                </a:cubicBezTo>
                <a:cubicBezTo>
                  <a:pt x="6507708" y="723427"/>
                  <a:pt x="6646460" y="141122"/>
                  <a:pt x="6673755" y="13743"/>
                </a:cubicBezTo>
              </a:path>
            </a:pathLst>
          </a:cu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Forma livre 79"/>
          <p:cNvSpPr/>
          <p:nvPr/>
        </p:nvSpPr>
        <p:spPr>
          <a:xfrm>
            <a:off x="661222" y="6029112"/>
            <a:ext cx="8239045" cy="457846"/>
          </a:xfrm>
          <a:custGeom>
            <a:avLst/>
            <a:gdLst>
              <a:gd name="connsiteX0" fmla="*/ 0 w 6755641"/>
              <a:gd name="connsiteY0" fmla="*/ 0 h 736979"/>
              <a:gd name="connsiteX1" fmla="*/ 272955 w 6755641"/>
              <a:gd name="connsiteY1" fmla="*/ 709684 h 736979"/>
              <a:gd name="connsiteX2" fmla="*/ 682388 w 6755641"/>
              <a:gd name="connsiteY2" fmla="*/ 13648 h 736979"/>
              <a:gd name="connsiteX3" fmla="*/ 1050877 w 6755641"/>
              <a:gd name="connsiteY3" fmla="*/ 736979 h 736979"/>
              <a:gd name="connsiteX4" fmla="*/ 1419367 w 6755641"/>
              <a:gd name="connsiteY4" fmla="*/ 13648 h 736979"/>
              <a:gd name="connsiteX5" fmla="*/ 1815152 w 6755641"/>
              <a:gd name="connsiteY5" fmla="*/ 723332 h 736979"/>
              <a:gd name="connsiteX6" fmla="*/ 2197289 w 6755641"/>
              <a:gd name="connsiteY6" fmla="*/ 13648 h 736979"/>
              <a:gd name="connsiteX7" fmla="*/ 2620370 w 6755641"/>
              <a:gd name="connsiteY7" fmla="*/ 723332 h 736979"/>
              <a:gd name="connsiteX8" fmla="*/ 2975212 w 6755641"/>
              <a:gd name="connsiteY8" fmla="*/ 13648 h 736979"/>
              <a:gd name="connsiteX9" fmla="*/ 3398292 w 6755641"/>
              <a:gd name="connsiteY9" fmla="*/ 723332 h 736979"/>
              <a:gd name="connsiteX10" fmla="*/ 3725838 w 6755641"/>
              <a:gd name="connsiteY10" fmla="*/ 13648 h 736979"/>
              <a:gd name="connsiteX11" fmla="*/ 4067032 w 6755641"/>
              <a:gd name="connsiteY11" fmla="*/ 723332 h 736979"/>
              <a:gd name="connsiteX12" fmla="*/ 4408226 w 6755641"/>
              <a:gd name="connsiteY12" fmla="*/ 13648 h 736979"/>
              <a:gd name="connsiteX13" fmla="*/ 4804012 w 6755641"/>
              <a:gd name="connsiteY13" fmla="*/ 723332 h 736979"/>
              <a:gd name="connsiteX14" fmla="*/ 5145206 w 6755641"/>
              <a:gd name="connsiteY14" fmla="*/ 13648 h 736979"/>
              <a:gd name="connsiteX15" fmla="*/ 5540991 w 6755641"/>
              <a:gd name="connsiteY15" fmla="*/ 723332 h 736979"/>
              <a:gd name="connsiteX16" fmla="*/ 5813946 w 6755641"/>
              <a:gd name="connsiteY16" fmla="*/ 13648 h 736979"/>
              <a:gd name="connsiteX17" fmla="*/ 6155140 w 6755641"/>
              <a:gd name="connsiteY17" fmla="*/ 723332 h 736979"/>
              <a:gd name="connsiteX18" fmla="*/ 6455391 w 6755641"/>
              <a:gd name="connsiteY18" fmla="*/ 27296 h 736979"/>
              <a:gd name="connsiteX19" fmla="*/ 6755641 w 6755641"/>
              <a:gd name="connsiteY19" fmla="*/ 736979 h 73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755641" h="736979">
                <a:moveTo>
                  <a:pt x="0" y="0"/>
                </a:moveTo>
                <a:cubicBezTo>
                  <a:pt x="79612" y="353704"/>
                  <a:pt x="159224" y="707409"/>
                  <a:pt x="272955" y="709684"/>
                </a:cubicBezTo>
                <a:cubicBezTo>
                  <a:pt x="386686" y="711959"/>
                  <a:pt x="552735" y="9099"/>
                  <a:pt x="682388" y="13648"/>
                </a:cubicBezTo>
                <a:cubicBezTo>
                  <a:pt x="812041" y="18197"/>
                  <a:pt x="928047" y="736979"/>
                  <a:pt x="1050877" y="736979"/>
                </a:cubicBezTo>
                <a:cubicBezTo>
                  <a:pt x="1173707" y="736979"/>
                  <a:pt x="1291988" y="15923"/>
                  <a:pt x="1419367" y="13648"/>
                </a:cubicBezTo>
                <a:cubicBezTo>
                  <a:pt x="1546746" y="11374"/>
                  <a:pt x="1685498" y="723332"/>
                  <a:pt x="1815152" y="723332"/>
                </a:cubicBezTo>
                <a:cubicBezTo>
                  <a:pt x="1944806" y="723332"/>
                  <a:pt x="2063086" y="13648"/>
                  <a:pt x="2197289" y="13648"/>
                </a:cubicBezTo>
                <a:cubicBezTo>
                  <a:pt x="2331492" y="13648"/>
                  <a:pt x="2490716" y="723332"/>
                  <a:pt x="2620370" y="723332"/>
                </a:cubicBezTo>
                <a:cubicBezTo>
                  <a:pt x="2750024" y="723332"/>
                  <a:pt x="2845558" y="13648"/>
                  <a:pt x="2975212" y="13648"/>
                </a:cubicBezTo>
                <a:cubicBezTo>
                  <a:pt x="3104866" y="13648"/>
                  <a:pt x="3273188" y="723332"/>
                  <a:pt x="3398292" y="723332"/>
                </a:cubicBezTo>
                <a:cubicBezTo>
                  <a:pt x="3523396" y="723332"/>
                  <a:pt x="3614381" y="13648"/>
                  <a:pt x="3725838" y="13648"/>
                </a:cubicBezTo>
                <a:cubicBezTo>
                  <a:pt x="3837295" y="13648"/>
                  <a:pt x="3953301" y="723332"/>
                  <a:pt x="4067032" y="723332"/>
                </a:cubicBezTo>
                <a:cubicBezTo>
                  <a:pt x="4180763" y="723332"/>
                  <a:pt x="4285396" y="13648"/>
                  <a:pt x="4408226" y="13648"/>
                </a:cubicBezTo>
                <a:cubicBezTo>
                  <a:pt x="4531056" y="13648"/>
                  <a:pt x="4681182" y="723332"/>
                  <a:pt x="4804012" y="723332"/>
                </a:cubicBezTo>
                <a:cubicBezTo>
                  <a:pt x="4926842" y="723332"/>
                  <a:pt x="5022376" y="13648"/>
                  <a:pt x="5145206" y="13648"/>
                </a:cubicBezTo>
                <a:cubicBezTo>
                  <a:pt x="5268036" y="13648"/>
                  <a:pt x="5429534" y="723332"/>
                  <a:pt x="5540991" y="723332"/>
                </a:cubicBezTo>
                <a:cubicBezTo>
                  <a:pt x="5652448" y="723332"/>
                  <a:pt x="5711588" y="13648"/>
                  <a:pt x="5813946" y="13648"/>
                </a:cubicBezTo>
                <a:cubicBezTo>
                  <a:pt x="5916304" y="13648"/>
                  <a:pt x="6048233" y="721057"/>
                  <a:pt x="6155140" y="723332"/>
                </a:cubicBezTo>
                <a:cubicBezTo>
                  <a:pt x="6262047" y="725607"/>
                  <a:pt x="6355308" y="25022"/>
                  <a:pt x="6455391" y="27296"/>
                </a:cubicBezTo>
                <a:cubicBezTo>
                  <a:pt x="6555474" y="29570"/>
                  <a:pt x="6701050" y="634621"/>
                  <a:pt x="6755641" y="736979"/>
                </a:cubicBezTo>
              </a:path>
            </a:pathLst>
          </a:cu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tângulo 39"/>
          <p:cNvSpPr/>
          <p:nvPr/>
        </p:nvSpPr>
        <p:spPr>
          <a:xfrm>
            <a:off x="8617034" y="5767206"/>
            <a:ext cx="288032" cy="7607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cxnSp>
        <p:nvCxnSpPr>
          <p:cNvPr id="100" name="Conector reto 99"/>
          <p:cNvCxnSpPr/>
          <p:nvPr/>
        </p:nvCxnSpPr>
        <p:spPr>
          <a:xfrm>
            <a:off x="8316416" y="4988266"/>
            <a:ext cx="0" cy="26764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 flipV="1">
            <a:off x="7686411" y="5019053"/>
            <a:ext cx="0" cy="24273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CaixaDeTexto 116"/>
          <p:cNvSpPr txBox="1"/>
          <p:nvPr/>
        </p:nvSpPr>
        <p:spPr>
          <a:xfrm>
            <a:off x="6483382" y="933407"/>
            <a:ext cx="32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C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20" name="CaixaDeTexto 119"/>
          <p:cNvSpPr txBox="1"/>
          <p:nvPr/>
        </p:nvSpPr>
        <p:spPr>
          <a:xfrm>
            <a:off x="2267744" y="938728"/>
            <a:ext cx="58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C#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131" name="Conector reto 130"/>
          <p:cNvCxnSpPr/>
          <p:nvPr/>
        </p:nvCxnSpPr>
        <p:spPr>
          <a:xfrm flipH="1">
            <a:off x="3491880" y="4868848"/>
            <a:ext cx="2664295" cy="18194"/>
          </a:xfrm>
          <a:prstGeom prst="line">
            <a:avLst/>
          </a:prstGeom>
          <a:ln w="762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/>
          <p:cNvCxnSpPr/>
          <p:nvPr/>
        </p:nvCxnSpPr>
        <p:spPr>
          <a:xfrm>
            <a:off x="6156174" y="4322262"/>
            <a:ext cx="1" cy="569440"/>
          </a:xfrm>
          <a:prstGeom prst="line">
            <a:avLst/>
          </a:prstGeom>
          <a:ln w="762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tângulo 138"/>
          <p:cNvSpPr/>
          <p:nvPr/>
        </p:nvSpPr>
        <p:spPr>
          <a:xfrm>
            <a:off x="4913130" y="3976730"/>
            <a:ext cx="1687052" cy="3822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Interface Ethernet</a:t>
            </a: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40" name="Retângulo 139"/>
          <p:cNvSpPr/>
          <p:nvPr/>
        </p:nvSpPr>
        <p:spPr>
          <a:xfrm>
            <a:off x="1541372" y="4581128"/>
            <a:ext cx="1962218" cy="387103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Interface Ethernet</a:t>
            </a: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22" name="Chave direita 21"/>
          <p:cNvSpPr/>
          <p:nvPr/>
        </p:nvSpPr>
        <p:spPr>
          <a:xfrm>
            <a:off x="7873909" y="2708920"/>
            <a:ext cx="514512" cy="105219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CaixaDeTexto 23"/>
          <p:cNvSpPr txBox="1"/>
          <p:nvPr/>
        </p:nvSpPr>
        <p:spPr>
          <a:xfrm rot="16200000" flipH="1">
            <a:off x="7610557" y="2694700"/>
            <a:ext cx="1781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SocketCAN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075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6807417" y="4437113"/>
            <a:ext cx="2157069" cy="122413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Beaglebone Cape</a:t>
            </a: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541372" y="586364"/>
            <a:ext cx="1962218" cy="4020618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r>
              <a:rPr lang="de-DE" dirty="0" smtClean="0">
                <a:solidFill>
                  <a:schemeClr val="accent2">
                    <a:lumMod val="75000"/>
                  </a:schemeClr>
                </a:solidFill>
              </a:rPr>
              <a:t>PC: Windows</a:t>
            </a: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1655621" y="951226"/>
            <a:ext cx="1674251" cy="161367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Monitoramento CAN BUS</a:t>
            </a: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4932040" y="560510"/>
            <a:ext cx="3312368" cy="341622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r>
              <a:rPr lang="de-DE" dirty="0" smtClean="0">
                <a:solidFill>
                  <a:schemeClr val="accent1">
                    <a:lumMod val="75000"/>
                  </a:schemeClr>
                </a:solidFill>
              </a:rPr>
              <a:t>Beaglebone Black: Linux</a:t>
            </a: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6871120" y="4761028"/>
            <a:ext cx="2021360" cy="25202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Controlador </a:t>
            </a:r>
            <a:r>
              <a:rPr lang="de-DE" sz="1600" dirty="0" smtClean="0">
                <a:solidFill>
                  <a:schemeClr val="tx1"/>
                </a:solidFill>
              </a:rPr>
              <a:t>CAN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6876256" y="5261789"/>
            <a:ext cx="1995306" cy="3240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Transceptor CAN</a:t>
            </a:r>
          </a:p>
        </p:txBody>
      </p:sp>
      <p:cxnSp>
        <p:nvCxnSpPr>
          <p:cNvPr id="25" name="Conector reto 24"/>
          <p:cNvCxnSpPr/>
          <p:nvPr/>
        </p:nvCxnSpPr>
        <p:spPr>
          <a:xfrm>
            <a:off x="7776737" y="5588418"/>
            <a:ext cx="0" cy="457643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/>
          <p:cNvCxnSpPr/>
          <p:nvPr/>
        </p:nvCxnSpPr>
        <p:spPr>
          <a:xfrm flipV="1">
            <a:off x="7740352" y="3761119"/>
            <a:ext cx="0" cy="675994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/>
          <p:cNvCxnSpPr/>
          <p:nvPr/>
        </p:nvCxnSpPr>
        <p:spPr>
          <a:xfrm>
            <a:off x="8094820" y="5579948"/>
            <a:ext cx="5572" cy="433867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/>
          <p:cNvSpPr txBox="1"/>
          <p:nvPr/>
        </p:nvSpPr>
        <p:spPr>
          <a:xfrm>
            <a:off x="1097646" y="5579948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3">
                    <a:lumMod val="75000"/>
                  </a:schemeClr>
                </a:solidFill>
              </a:rPr>
              <a:t>CAN H</a:t>
            </a:r>
            <a:endParaRPr lang="de-DE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4" name="CaixaDeTexto 33"/>
          <p:cNvSpPr txBox="1"/>
          <p:nvPr/>
        </p:nvSpPr>
        <p:spPr>
          <a:xfrm>
            <a:off x="7380312" y="6467496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6">
                    <a:lumMod val="50000"/>
                  </a:schemeClr>
                </a:solidFill>
              </a:rPr>
              <a:t>CAN L</a:t>
            </a:r>
            <a:endParaRPr lang="de-DE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5282768" y="2636911"/>
            <a:ext cx="1305455" cy="819705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PF_INET (TCP/IP stack) 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6588222" y="2636912"/>
            <a:ext cx="1368153" cy="704874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PF_CAN</a:t>
            </a:r>
          </a:p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(CAN stack)</a:t>
            </a: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5322948" y="938728"/>
            <a:ext cx="1296144" cy="79795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socketcand</a:t>
            </a: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41" name="Conector de seta reta 40"/>
          <p:cNvCxnSpPr/>
          <p:nvPr/>
        </p:nvCxnSpPr>
        <p:spPr>
          <a:xfrm flipV="1">
            <a:off x="6156175" y="1556792"/>
            <a:ext cx="0" cy="640358"/>
          </a:xfrm>
          <a:prstGeom prst="straightConnector1">
            <a:avLst/>
          </a:prstGeom>
          <a:ln w="28575">
            <a:solidFill>
              <a:srgbClr val="07F913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/>
          <p:cNvSpPr/>
          <p:nvPr/>
        </p:nvSpPr>
        <p:spPr>
          <a:xfrm>
            <a:off x="1852570" y="1916832"/>
            <a:ext cx="1311407" cy="520746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Cliente</a:t>
            </a:r>
            <a:endParaRPr lang="de-DE" sz="1400" dirty="0">
              <a:solidFill>
                <a:srgbClr val="FF0000"/>
              </a:solidFill>
            </a:endParaRPr>
          </a:p>
        </p:txBody>
      </p:sp>
      <p:cxnSp>
        <p:nvCxnSpPr>
          <p:cNvPr id="15" name="Conector reto 14"/>
          <p:cNvCxnSpPr/>
          <p:nvPr/>
        </p:nvCxnSpPr>
        <p:spPr>
          <a:xfrm>
            <a:off x="3365931" y="1281968"/>
            <a:ext cx="1915879" cy="26092"/>
          </a:xfrm>
          <a:prstGeom prst="line">
            <a:avLst/>
          </a:prstGeom>
          <a:ln w="762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8"/>
          <p:cNvSpPr/>
          <p:nvPr/>
        </p:nvSpPr>
        <p:spPr>
          <a:xfrm>
            <a:off x="333839" y="5762960"/>
            <a:ext cx="288032" cy="7607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2" name="CaixaDeTexto 41"/>
          <p:cNvSpPr txBox="1"/>
          <p:nvPr/>
        </p:nvSpPr>
        <p:spPr>
          <a:xfrm>
            <a:off x="7206124" y="4941168"/>
            <a:ext cx="53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Rx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8424428" y="4941168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Tx</a:t>
            </a:r>
            <a:endParaRPr lang="de-DE" dirty="0"/>
          </a:p>
        </p:txBody>
      </p:sp>
      <p:sp>
        <p:nvSpPr>
          <p:cNvPr id="45" name="CaixaDeTexto 44"/>
          <p:cNvSpPr txBox="1"/>
          <p:nvPr/>
        </p:nvSpPr>
        <p:spPr>
          <a:xfrm>
            <a:off x="7092278" y="4098558"/>
            <a:ext cx="1872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>
                <a:solidFill>
                  <a:srgbClr val="00B050"/>
                </a:solidFill>
              </a:rPr>
              <a:t>CAN0</a:t>
            </a:r>
            <a:r>
              <a:rPr lang="de-DE" sz="1600" dirty="0" smtClean="0">
                <a:solidFill>
                  <a:schemeClr val="bg2">
                    <a:lumMod val="50000"/>
                  </a:schemeClr>
                </a:solidFill>
              </a:rPr>
              <a:t>  </a:t>
            </a:r>
            <a:endParaRPr lang="de-DE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0" name="Retângulo 49"/>
          <p:cNvSpPr/>
          <p:nvPr/>
        </p:nvSpPr>
        <p:spPr>
          <a:xfrm>
            <a:off x="5281810" y="2282811"/>
            <a:ext cx="2674565" cy="354101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BSD Socket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52" name="Retângulo 51"/>
          <p:cNvSpPr/>
          <p:nvPr/>
        </p:nvSpPr>
        <p:spPr>
          <a:xfrm>
            <a:off x="6588222" y="3349474"/>
            <a:ext cx="1368153" cy="487284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CAN driver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53" name="Retângulo 52"/>
          <p:cNvSpPr/>
          <p:nvPr/>
        </p:nvSpPr>
        <p:spPr>
          <a:xfrm>
            <a:off x="5281811" y="3341787"/>
            <a:ext cx="1306411" cy="494972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Ethernet driver</a:t>
            </a:r>
            <a:endParaRPr lang="de-DE" sz="1600" dirty="0">
              <a:solidFill>
                <a:schemeClr val="tx1"/>
              </a:solidFill>
            </a:endParaRPr>
          </a:p>
        </p:txBody>
      </p:sp>
      <p:cxnSp>
        <p:nvCxnSpPr>
          <p:cNvPr id="9" name="Conector reto 8"/>
          <p:cNvCxnSpPr/>
          <p:nvPr/>
        </p:nvCxnSpPr>
        <p:spPr>
          <a:xfrm>
            <a:off x="4968044" y="1870440"/>
            <a:ext cx="33123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5040682" y="1875245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Kernel</a:t>
            </a:r>
            <a:endParaRPr lang="de-DE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6156174" y="560510"/>
            <a:ext cx="223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Usuário</a:t>
            </a:r>
            <a:endParaRPr lang="de-DE" dirty="0"/>
          </a:p>
        </p:txBody>
      </p:sp>
      <p:sp>
        <p:nvSpPr>
          <p:cNvPr id="47" name="Retângulo 46"/>
          <p:cNvSpPr/>
          <p:nvPr/>
        </p:nvSpPr>
        <p:spPr>
          <a:xfrm>
            <a:off x="1857564" y="3281024"/>
            <a:ext cx="1306413" cy="695706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TCP/IP stack 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54" name="Retângulo 53"/>
          <p:cNvSpPr/>
          <p:nvPr/>
        </p:nvSpPr>
        <p:spPr>
          <a:xfrm>
            <a:off x="1857565" y="2966243"/>
            <a:ext cx="1306412" cy="354101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Win</a:t>
            </a:r>
            <a:r>
              <a:rPr lang="de-DE" sz="1600" dirty="0">
                <a:solidFill>
                  <a:schemeClr val="tx1"/>
                </a:solidFill>
              </a:rPr>
              <a:t>s</a:t>
            </a:r>
            <a:r>
              <a:rPr lang="de-DE" sz="1600" dirty="0" smtClean="0">
                <a:solidFill>
                  <a:schemeClr val="tx1"/>
                </a:solidFill>
              </a:rPr>
              <a:t>ock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1857565" y="3949829"/>
            <a:ext cx="1306413" cy="487283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Ethernet driver</a:t>
            </a:r>
            <a:endParaRPr lang="de-DE" sz="1600" dirty="0">
              <a:solidFill>
                <a:schemeClr val="tx1"/>
              </a:solidFill>
            </a:endParaRPr>
          </a:p>
        </p:txBody>
      </p:sp>
      <p:cxnSp>
        <p:nvCxnSpPr>
          <p:cNvPr id="38" name="Conector reto 37"/>
          <p:cNvCxnSpPr/>
          <p:nvPr/>
        </p:nvCxnSpPr>
        <p:spPr>
          <a:xfrm flipH="1">
            <a:off x="1511637" y="2708920"/>
            <a:ext cx="1962218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ixaDeTexto 56"/>
          <p:cNvSpPr txBox="1"/>
          <p:nvPr/>
        </p:nvSpPr>
        <p:spPr>
          <a:xfrm>
            <a:off x="1556643" y="263363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Kernel</a:t>
            </a:r>
            <a:endParaRPr lang="de-DE" dirty="0"/>
          </a:p>
        </p:txBody>
      </p:sp>
      <p:sp>
        <p:nvSpPr>
          <p:cNvPr id="58" name="CaixaDeTexto 57"/>
          <p:cNvSpPr txBox="1"/>
          <p:nvPr/>
        </p:nvSpPr>
        <p:spPr>
          <a:xfrm>
            <a:off x="2010129" y="575110"/>
            <a:ext cx="223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Usuário</a:t>
            </a:r>
            <a:endParaRPr lang="de-DE" dirty="0"/>
          </a:p>
        </p:txBody>
      </p:sp>
      <p:sp>
        <p:nvSpPr>
          <p:cNvPr id="64" name="CaixaDeTexto 63"/>
          <p:cNvSpPr txBox="1"/>
          <p:nvPr/>
        </p:nvSpPr>
        <p:spPr>
          <a:xfrm>
            <a:off x="3883648" y="4427820"/>
            <a:ext cx="117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7030A0"/>
                </a:solidFill>
              </a:rPr>
              <a:t>Ethernet</a:t>
            </a:r>
            <a:endParaRPr lang="de-DE" dirty="0">
              <a:solidFill>
                <a:srgbClr val="7030A0"/>
              </a:solidFill>
            </a:endParaRPr>
          </a:p>
        </p:txBody>
      </p:sp>
      <p:sp>
        <p:nvSpPr>
          <p:cNvPr id="65" name="CaixaDeTexto 64"/>
          <p:cNvSpPr txBox="1"/>
          <p:nvPr/>
        </p:nvSpPr>
        <p:spPr>
          <a:xfrm>
            <a:off x="161780" y="6524045"/>
            <a:ext cx="236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Resistor Terminador</a:t>
            </a:r>
            <a:endParaRPr lang="de-DE" dirty="0"/>
          </a:p>
        </p:txBody>
      </p:sp>
      <p:cxnSp>
        <p:nvCxnSpPr>
          <p:cNvPr id="6" name="Conector de seta reta 5"/>
          <p:cNvCxnSpPr/>
          <p:nvPr/>
        </p:nvCxnSpPr>
        <p:spPr>
          <a:xfrm flipV="1">
            <a:off x="2476013" y="2421939"/>
            <a:ext cx="0" cy="544304"/>
          </a:xfrm>
          <a:prstGeom prst="straightConnector1">
            <a:avLst/>
          </a:prstGeom>
          <a:ln w="28575">
            <a:solidFill>
              <a:srgbClr val="07F913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orma livre 78"/>
          <p:cNvSpPr/>
          <p:nvPr/>
        </p:nvSpPr>
        <p:spPr>
          <a:xfrm>
            <a:off x="621871" y="6005967"/>
            <a:ext cx="8139179" cy="428721"/>
          </a:xfrm>
          <a:custGeom>
            <a:avLst/>
            <a:gdLst>
              <a:gd name="connsiteX0" fmla="*/ 0 w 6673755"/>
              <a:gd name="connsiteY0" fmla="*/ 709779 h 750722"/>
              <a:gd name="connsiteX1" fmla="*/ 327546 w 6673755"/>
              <a:gd name="connsiteY1" fmla="*/ 95 h 750722"/>
              <a:gd name="connsiteX2" fmla="*/ 736979 w 6673755"/>
              <a:gd name="connsiteY2" fmla="*/ 750722 h 750722"/>
              <a:gd name="connsiteX3" fmla="*/ 1037230 w 6673755"/>
              <a:gd name="connsiteY3" fmla="*/ 95 h 750722"/>
              <a:gd name="connsiteX4" fmla="*/ 1460310 w 6673755"/>
              <a:gd name="connsiteY4" fmla="*/ 723427 h 750722"/>
              <a:gd name="connsiteX5" fmla="*/ 1774209 w 6673755"/>
              <a:gd name="connsiteY5" fmla="*/ 13743 h 750722"/>
              <a:gd name="connsiteX6" fmla="*/ 2197289 w 6673755"/>
              <a:gd name="connsiteY6" fmla="*/ 723427 h 750722"/>
              <a:gd name="connsiteX7" fmla="*/ 2552131 w 6673755"/>
              <a:gd name="connsiteY7" fmla="*/ 13743 h 750722"/>
              <a:gd name="connsiteX8" fmla="*/ 3029803 w 6673755"/>
              <a:gd name="connsiteY8" fmla="*/ 723427 h 750722"/>
              <a:gd name="connsiteX9" fmla="*/ 3330054 w 6673755"/>
              <a:gd name="connsiteY9" fmla="*/ 13743 h 750722"/>
              <a:gd name="connsiteX10" fmla="*/ 3712191 w 6673755"/>
              <a:gd name="connsiteY10" fmla="*/ 723427 h 750722"/>
              <a:gd name="connsiteX11" fmla="*/ 3998794 w 6673755"/>
              <a:gd name="connsiteY11" fmla="*/ 13743 h 750722"/>
              <a:gd name="connsiteX12" fmla="*/ 4435522 w 6673755"/>
              <a:gd name="connsiteY12" fmla="*/ 723427 h 750722"/>
              <a:gd name="connsiteX13" fmla="*/ 4749421 w 6673755"/>
              <a:gd name="connsiteY13" fmla="*/ 13743 h 750722"/>
              <a:gd name="connsiteX14" fmla="*/ 5172501 w 6673755"/>
              <a:gd name="connsiteY14" fmla="*/ 723427 h 750722"/>
              <a:gd name="connsiteX15" fmla="*/ 5472752 w 6673755"/>
              <a:gd name="connsiteY15" fmla="*/ 13743 h 750722"/>
              <a:gd name="connsiteX16" fmla="*/ 5868537 w 6673755"/>
              <a:gd name="connsiteY16" fmla="*/ 723427 h 750722"/>
              <a:gd name="connsiteX17" fmla="*/ 6114197 w 6673755"/>
              <a:gd name="connsiteY17" fmla="*/ 13743 h 750722"/>
              <a:gd name="connsiteX18" fmla="*/ 6414448 w 6673755"/>
              <a:gd name="connsiteY18" fmla="*/ 723427 h 750722"/>
              <a:gd name="connsiteX19" fmla="*/ 6673755 w 6673755"/>
              <a:gd name="connsiteY19" fmla="*/ 13743 h 75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673755" h="750722">
                <a:moveTo>
                  <a:pt x="0" y="709779"/>
                </a:moveTo>
                <a:cubicBezTo>
                  <a:pt x="102358" y="351525"/>
                  <a:pt x="204716" y="-6729"/>
                  <a:pt x="327546" y="95"/>
                </a:cubicBezTo>
                <a:cubicBezTo>
                  <a:pt x="450376" y="6919"/>
                  <a:pt x="618698" y="750722"/>
                  <a:pt x="736979" y="750722"/>
                </a:cubicBezTo>
                <a:cubicBezTo>
                  <a:pt x="855260" y="750722"/>
                  <a:pt x="916675" y="4644"/>
                  <a:pt x="1037230" y="95"/>
                </a:cubicBezTo>
                <a:cubicBezTo>
                  <a:pt x="1157785" y="-4454"/>
                  <a:pt x="1337480" y="721152"/>
                  <a:pt x="1460310" y="723427"/>
                </a:cubicBezTo>
                <a:cubicBezTo>
                  <a:pt x="1583140" y="725702"/>
                  <a:pt x="1651379" y="13743"/>
                  <a:pt x="1774209" y="13743"/>
                </a:cubicBezTo>
                <a:cubicBezTo>
                  <a:pt x="1897039" y="13743"/>
                  <a:pt x="2067635" y="723427"/>
                  <a:pt x="2197289" y="723427"/>
                </a:cubicBezTo>
                <a:cubicBezTo>
                  <a:pt x="2326943" y="723427"/>
                  <a:pt x="2413379" y="13743"/>
                  <a:pt x="2552131" y="13743"/>
                </a:cubicBezTo>
                <a:cubicBezTo>
                  <a:pt x="2690883" y="13743"/>
                  <a:pt x="2900149" y="723427"/>
                  <a:pt x="3029803" y="723427"/>
                </a:cubicBezTo>
                <a:cubicBezTo>
                  <a:pt x="3159457" y="723427"/>
                  <a:pt x="3216323" y="13743"/>
                  <a:pt x="3330054" y="13743"/>
                </a:cubicBezTo>
                <a:cubicBezTo>
                  <a:pt x="3443785" y="13743"/>
                  <a:pt x="3600734" y="723427"/>
                  <a:pt x="3712191" y="723427"/>
                </a:cubicBezTo>
                <a:cubicBezTo>
                  <a:pt x="3823648" y="723427"/>
                  <a:pt x="3878239" y="13743"/>
                  <a:pt x="3998794" y="13743"/>
                </a:cubicBezTo>
                <a:cubicBezTo>
                  <a:pt x="4119349" y="13743"/>
                  <a:pt x="4310418" y="723427"/>
                  <a:pt x="4435522" y="723427"/>
                </a:cubicBezTo>
                <a:cubicBezTo>
                  <a:pt x="4560626" y="723427"/>
                  <a:pt x="4626591" y="13743"/>
                  <a:pt x="4749421" y="13743"/>
                </a:cubicBezTo>
                <a:cubicBezTo>
                  <a:pt x="4872251" y="13743"/>
                  <a:pt x="5051946" y="723427"/>
                  <a:pt x="5172501" y="723427"/>
                </a:cubicBezTo>
                <a:cubicBezTo>
                  <a:pt x="5293056" y="723427"/>
                  <a:pt x="5356746" y="13743"/>
                  <a:pt x="5472752" y="13743"/>
                </a:cubicBezTo>
                <a:cubicBezTo>
                  <a:pt x="5588758" y="13743"/>
                  <a:pt x="5761630" y="723427"/>
                  <a:pt x="5868537" y="723427"/>
                </a:cubicBezTo>
                <a:cubicBezTo>
                  <a:pt x="5975444" y="723427"/>
                  <a:pt x="6023212" y="13743"/>
                  <a:pt x="6114197" y="13743"/>
                </a:cubicBezTo>
                <a:cubicBezTo>
                  <a:pt x="6205182" y="13743"/>
                  <a:pt x="6321188" y="723427"/>
                  <a:pt x="6414448" y="723427"/>
                </a:cubicBezTo>
                <a:cubicBezTo>
                  <a:pt x="6507708" y="723427"/>
                  <a:pt x="6646460" y="141122"/>
                  <a:pt x="6673755" y="13743"/>
                </a:cubicBezTo>
              </a:path>
            </a:pathLst>
          </a:cu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Forma livre 79"/>
          <p:cNvSpPr/>
          <p:nvPr/>
        </p:nvSpPr>
        <p:spPr>
          <a:xfrm>
            <a:off x="661222" y="6029112"/>
            <a:ext cx="8239045" cy="457846"/>
          </a:xfrm>
          <a:custGeom>
            <a:avLst/>
            <a:gdLst>
              <a:gd name="connsiteX0" fmla="*/ 0 w 6755641"/>
              <a:gd name="connsiteY0" fmla="*/ 0 h 736979"/>
              <a:gd name="connsiteX1" fmla="*/ 272955 w 6755641"/>
              <a:gd name="connsiteY1" fmla="*/ 709684 h 736979"/>
              <a:gd name="connsiteX2" fmla="*/ 682388 w 6755641"/>
              <a:gd name="connsiteY2" fmla="*/ 13648 h 736979"/>
              <a:gd name="connsiteX3" fmla="*/ 1050877 w 6755641"/>
              <a:gd name="connsiteY3" fmla="*/ 736979 h 736979"/>
              <a:gd name="connsiteX4" fmla="*/ 1419367 w 6755641"/>
              <a:gd name="connsiteY4" fmla="*/ 13648 h 736979"/>
              <a:gd name="connsiteX5" fmla="*/ 1815152 w 6755641"/>
              <a:gd name="connsiteY5" fmla="*/ 723332 h 736979"/>
              <a:gd name="connsiteX6" fmla="*/ 2197289 w 6755641"/>
              <a:gd name="connsiteY6" fmla="*/ 13648 h 736979"/>
              <a:gd name="connsiteX7" fmla="*/ 2620370 w 6755641"/>
              <a:gd name="connsiteY7" fmla="*/ 723332 h 736979"/>
              <a:gd name="connsiteX8" fmla="*/ 2975212 w 6755641"/>
              <a:gd name="connsiteY8" fmla="*/ 13648 h 736979"/>
              <a:gd name="connsiteX9" fmla="*/ 3398292 w 6755641"/>
              <a:gd name="connsiteY9" fmla="*/ 723332 h 736979"/>
              <a:gd name="connsiteX10" fmla="*/ 3725838 w 6755641"/>
              <a:gd name="connsiteY10" fmla="*/ 13648 h 736979"/>
              <a:gd name="connsiteX11" fmla="*/ 4067032 w 6755641"/>
              <a:gd name="connsiteY11" fmla="*/ 723332 h 736979"/>
              <a:gd name="connsiteX12" fmla="*/ 4408226 w 6755641"/>
              <a:gd name="connsiteY12" fmla="*/ 13648 h 736979"/>
              <a:gd name="connsiteX13" fmla="*/ 4804012 w 6755641"/>
              <a:gd name="connsiteY13" fmla="*/ 723332 h 736979"/>
              <a:gd name="connsiteX14" fmla="*/ 5145206 w 6755641"/>
              <a:gd name="connsiteY14" fmla="*/ 13648 h 736979"/>
              <a:gd name="connsiteX15" fmla="*/ 5540991 w 6755641"/>
              <a:gd name="connsiteY15" fmla="*/ 723332 h 736979"/>
              <a:gd name="connsiteX16" fmla="*/ 5813946 w 6755641"/>
              <a:gd name="connsiteY16" fmla="*/ 13648 h 736979"/>
              <a:gd name="connsiteX17" fmla="*/ 6155140 w 6755641"/>
              <a:gd name="connsiteY17" fmla="*/ 723332 h 736979"/>
              <a:gd name="connsiteX18" fmla="*/ 6455391 w 6755641"/>
              <a:gd name="connsiteY18" fmla="*/ 27296 h 736979"/>
              <a:gd name="connsiteX19" fmla="*/ 6755641 w 6755641"/>
              <a:gd name="connsiteY19" fmla="*/ 736979 h 73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755641" h="736979">
                <a:moveTo>
                  <a:pt x="0" y="0"/>
                </a:moveTo>
                <a:cubicBezTo>
                  <a:pt x="79612" y="353704"/>
                  <a:pt x="159224" y="707409"/>
                  <a:pt x="272955" y="709684"/>
                </a:cubicBezTo>
                <a:cubicBezTo>
                  <a:pt x="386686" y="711959"/>
                  <a:pt x="552735" y="9099"/>
                  <a:pt x="682388" y="13648"/>
                </a:cubicBezTo>
                <a:cubicBezTo>
                  <a:pt x="812041" y="18197"/>
                  <a:pt x="928047" y="736979"/>
                  <a:pt x="1050877" y="736979"/>
                </a:cubicBezTo>
                <a:cubicBezTo>
                  <a:pt x="1173707" y="736979"/>
                  <a:pt x="1291988" y="15923"/>
                  <a:pt x="1419367" y="13648"/>
                </a:cubicBezTo>
                <a:cubicBezTo>
                  <a:pt x="1546746" y="11374"/>
                  <a:pt x="1685498" y="723332"/>
                  <a:pt x="1815152" y="723332"/>
                </a:cubicBezTo>
                <a:cubicBezTo>
                  <a:pt x="1944806" y="723332"/>
                  <a:pt x="2063086" y="13648"/>
                  <a:pt x="2197289" y="13648"/>
                </a:cubicBezTo>
                <a:cubicBezTo>
                  <a:pt x="2331492" y="13648"/>
                  <a:pt x="2490716" y="723332"/>
                  <a:pt x="2620370" y="723332"/>
                </a:cubicBezTo>
                <a:cubicBezTo>
                  <a:pt x="2750024" y="723332"/>
                  <a:pt x="2845558" y="13648"/>
                  <a:pt x="2975212" y="13648"/>
                </a:cubicBezTo>
                <a:cubicBezTo>
                  <a:pt x="3104866" y="13648"/>
                  <a:pt x="3273188" y="723332"/>
                  <a:pt x="3398292" y="723332"/>
                </a:cubicBezTo>
                <a:cubicBezTo>
                  <a:pt x="3523396" y="723332"/>
                  <a:pt x="3614381" y="13648"/>
                  <a:pt x="3725838" y="13648"/>
                </a:cubicBezTo>
                <a:cubicBezTo>
                  <a:pt x="3837295" y="13648"/>
                  <a:pt x="3953301" y="723332"/>
                  <a:pt x="4067032" y="723332"/>
                </a:cubicBezTo>
                <a:cubicBezTo>
                  <a:pt x="4180763" y="723332"/>
                  <a:pt x="4285396" y="13648"/>
                  <a:pt x="4408226" y="13648"/>
                </a:cubicBezTo>
                <a:cubicBezTo>
                  <a:pt x="4531056" y="13648"/>
                  <a:pt x="4681182" y="723332"/>
                  <a:pt x="4804012" y="723332"/>
                </a:cubicBezTo>
                <a:cubicBezTo>
                  <a:pt x="4926842" y="723332"/>
                  <a:pt x="5022376" y="13648"/>
                  <a:pt x="5145206" y="13648"/>
                </a:cubicBezTo>
                <a:cubicBezTo>
                  <a:pt x="5268036" y="13648"/>
                  <a:pt x="5429534" y="723332"/>
                  <a:pt x="5540991" y="723332"/>
                </a:cubicBezTo>
                <a:cubicBezTo>
                  <a:pt x="5652448" y="723332"/>
                  <a:pt x="5711588" y="13648"/>
                  <a:pt x="5813946" y="13648"/>
                </a:cubicBezTo>
                <a:cubicBezTo>
                  <a:pt x="5916304" y="13648"/>
                  <a:pt x="6048233" y="721057"/>
                  <a:pt x="6155140" y="723332"/>
                </a:cubicBezTo>
                <a:cubicBezTo>
                  <a:pt x="6262047" y="725607"/>
                  <a:pt x="6355308" y="25022"/>
                  <a:pt x="6455391" y="27296"/>
                </a:cubicBezTo>
                <a:cubicBezTo>
                  <a:pt x="6555474" y="29570"/>
                  <a:pt x="6701050" y="634621"/>
                  <a:pt x="6755641" y="736979"/>
                </a:cubicBezTo>
              </a:path>
            </a:pathLst>
          </a:cu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tângulo 39"/>
          <p:cNvSpPr/>
          <p:nvPr/>
        </p:nvSpPr>
        <p:spPr>
          <a:xfrm>
            <a:off x="8617034" y="5767206"/>
            <a:ext cx="288032" cy="7607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cxnSp>
        <p:nvCxnSpPr>
          <p:cNvPr id="100" name="Conector reto 99"/>
          <p:cNvCxnSpPr/>
          <p:nvPr/>
        </p:nvCxnSpPr>
        <p:spPr>
          <a:xfrm>
            <a:off x="8316416" y="4988266"/>
            <a:ext cx="0" cy="26764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 flipV="1">
            <a:off x="7686411" y="5019053"/>
            <a:ext cx="0" cy="24273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CaixaDeTexto 116"/>
          <p:cNvSpPr txBox="1"/>
          <p:nvPr/>
        </p:nvSpPr>
        <p:spPr>
          <a:xfrm>
            <a:off x="5832138" y="976703"/>
            <a:ext cx="32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C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20" name="CaixaDeTexto 119"/>
          <p:cNvSpPr txBox="1"/>
          <p:nvPr/>
        </p:nvSpPr>
        <p:spPr>
          <a:xfrm>
            <a:off x="2267744" y="938728"/>
            <a:ext cx="58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C#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131" name="Conector reto 130"/>
          <p:cNvCxnSpPr/>
          <p:nvPr/>
        </p:nvCxnSpPr>
        <p:spPr>
          <a:xfrm flipH="1">
            <a:off x="3491880" y="4868848"/>
            <a:ext cx="2664295" cy="18194"/>
          </a:xfrm>
          <a:prstGeom prst="line">
            <a:avLst/>
          </a:prstGeom>
          <a:ln w="762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/>
          <p:cNvCxnSpPr/>
          <p:nvPr/>
        </p:nvCxnSpPr>
        <p:spPr>
          <a:xfrm>
            <a:off x="6156174" y="4322262"/>
            <a:ext cx="1" cy="569440"/>
          </a:xfrm>
          <a:prstGeom prst="line">
            <a:avLst/>
          </a:prstGeom>
          <a:ln w="762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tângulo 138"/>
          <p:cNvSpPr/>
          <p:nvPr/>
        </p:nvSpPr>
        <p:spPr>
          <a:xfrm>
            <a:off x="4913130" y="3976730"/>
            <a:ext cx="1687052" cy="3822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Interface Ethernet</a:t>
            </a: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40" name="Retângulo 139"/>
          <p:cNvSpPr/>
          <p:nvPr/>
        </p:nvSpPr>
        <p:spPr>
          <a:xfrm>
            <a:off x="1541372" y="4581128"/>
            <a:ext cx="1962218" cy="387103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Interface Ethernet</a:t>
            </a: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22" name="Chave direita 21"/>
          <p:cNvSpPr/>
          <p:nvPr/>
        </p:nvSpPr>
        <p:spPr>
          <a:xfrm>
            <a:off x="7873909" y="2708920"/>
            <a:ext cx="514512" cy="105219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CaixaDeTexto 23"/>
          <p:cNvSpPr txBox="1"/>
          <p:nvPr/>
        </p:nvSpPr>
        <p:spPr>
          <a:xfrm rot="16200000" flipH="1">
            <a:off x="7610557" y="2694700"/>
            <a:ext cx="1781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SocketCAN</a:t>
            </a:r>
            <a:endParaRPr lang="de-DE" dirty="0"/>
          </a:p>
        </p:txBody>
      </p:sp>
      <p:sp>
        <p:nvSpPr>
          <p:cNvPr id="51" name="Retângulo 50"/>
          <p:cNvSpPr/>
          <p:nvPr/>
        </p:nvSpPr>
        <p:spPr>
          <a:xfrm>
            <a:off x="7140292" y="944442"/>
            <a:ext cx="837643" cy="77398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Teste</a:t>
            </a: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5" name="CaixaDeTexto 54"/>
          <p:cNvSpPr txBox="1"/>
          <p:nvPr/>
        </p:nvSpPr>
        <p:spPr>
          <a:xfrm>
            <a:off x="7380312" y="991660"/>
            <a:ext cx="32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C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59" name="Conector de seta reta 58"/>
          <p:cNvCxnSpPr/>
          <p:nvPr/>
        </p:nvCxnSpPr>
        <p:spPr>
          <a:xfrm flipV="1">
            <a:off x="7380312" y="1556792"/>
            <a:ext cx="0" cy="640358"/>
          </a:xfrm>
          <a:prstGeom prst="straightConnector1">
            <a:avLst/>
          </a:prstGeom>
          <a:ln w="28575">
            <a:solidFill>
              <a:srgbClr val="07F913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70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6948264" y="4353275"/>
            <a:ext cx="1812786" cy="102027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Beaglebone Serial Cape</a:t>
            </a: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541372" y="502526"/>
            <a:ext cx="1962218" cy="4020618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r>
              <a:rPr lang="de-DE" dirty="0" smtClean="0">
                <a:solidFill>
                  <a:schemeClr val="accent2">
                    <a:lumMod val="75000"/>
                  </a:schemeClr>
                </a:solidFill>
              </a:rPr>
              <a:t>PC: Windows</a:t>
            </a: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1655621" y="867388"/>
            <a:ext cx="1674251" cy="161367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Monitoramento CAN BUS</a:t>
            </a: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4932040" y="476672"/>
            <a:ext cx="3312368" cy="341622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r>
              <a:rPr lang="de-DE" dirty="0" smtClean="0">
                <a:solidFill>
                  <a:schemeClr val="accent1">
                    <a:lumMod val="75000"/>
                  </a:schemeClr>
                </a:solidFill>
              </a:rPr>
              <a:t>Beaglebone  Black : Linux</a:t>
            </a: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7140292" y="5013176"/>
            <a:ext cx="1476742" cy="2262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ISO1050DW </a:t>
            </a:r>
          </a:p>
        </p:txBody>
      </p:sp>
      <p:cxnSp>
        <p:nvCxnSpPr>
          <p:cNvPr id="25" name="Conector reto 24"/>
          <p:cNvCxnSpPr/>
          <p:nvPr/>
        </p:nvCxnSpPr>
        <p:spPr>
          <a:xfrm>
            <a:off x="7776737" y="5239461"/>
            <a:ext cx="0" cy="80660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/>
          <p:cNvCxnSpPr/>
          <p:nvPr/>
        </p:nvCxnSpPr>
        <p:spPr>
          <a:xfrm flipV="1">
            <a:off x="7740352" y="3677281"/>
            <a:ext cx="0" cy="675994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/>
          <p:cNvCxnSpPr/>
          <p:nvPr/>
        </p:nvCxnSpPr>
        <p:spPr>
          <a:xfrm>
            <a:off x="8100393" y="5239461"/>
            <a:ext cx="0" cy="774354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/>
          <p:cNvSpPr txBox="1"/>
          <p:nvPr/>
        </p:nvSpPr>
        <p:spPr>
          <a:xfrm>
            <a:off x="1097646" y="5579948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3">
                    <a:lumMod val="75000"/>
                  </a:schemeClr>
                </a:solidFill>
              </a:rPr>
              <a:t>CAN H</a:t>
            </a:r>
            <a:endParaRPr lang="de-DE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4" name="CaixaDeTexto 33"/>
          <p:cNvSpPr txBox="1"/>
          <p:nvPr/>
        </p:nvSpPr>
        <p:spPr>
          <a:xfrm>
            <a:off x="7380312" y="6467496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6">
                    <a:lumMod val="50000"/>
                  </a:schemeClr>
                </a:solidFill>
              </a:rPr>
              <a:t>CAN L</a:t>
            </a:r>
            <a:endParaRPr lang="de-DE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5282768" y="2553073"/>
            <a:ext cx="1305455" cy="819705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PF_INET (TCP/IP stack) 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6588222" y="2553074"/>
            <a:ext cx="1368153" cy="704874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PF_CAN</a:t>
            </a:r>
          </a:p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(CAN stack)</a:t>
            </a: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5322948" y="854890"/>
            <a:ext cx="1296144" cy="79795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Socketcand*</a:t>
            </a: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41" name="Conector de seta reta 40"/>
          <p:cNvCxnSpPr/>
          <p:nvPr/>
        </p:nvCxnSpPr>
        <p:spPr>
          <a:xfrm flipV="1">
            <a:off x="6156175" y="1472954"/>
            <a:ext cx="0" cy="640358"/>
          </a:xfrm>
          <a:prstGeom prst="straightConnector1">
            <a:avLst/>
          </a:prstGeom>
          <a:ln w="28575">
            <a:solidFill>
              <a:srgbClr val="07F913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/>
          <p:cNvSpPr/>
          <p:nvPr/>
        </p:nvSpPr>
        <p:spPr>
          <a:xfrm>
            <a:off x="1852570" y="1832994"/>
            <a:ext cx="1311407" cy="520746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Cliente TCP/IP</a:t>
            </a:r>
            <a:endParaRPr lang="de-DE" sz="1400" dirty="0">
              <a:solidFill>
                <a:srgbClr val="FF0000"/>
              </a:solidFill>
            </a:endParaRPr>
          </a:p>
        </p:txBody>
      </p:sp>
      <p:cxnSp>
        <p:nvCxnSpPr>
          <p:cNvPr id="15" name="Conector reto 14"/>
          <p:cNvCxnSpPr/>
          <p:nvPr/>
        </p:nvCxnSpPr>
        <p:spPr>
          <a:xfrm>
            <a:off x="3365931" y="1198130"/>
            <a:ext cx="1915879" cy="26092"/>
          </a:xfrm>
          <a:prstGeom prst="line">
            <a:avLst/>
          </a:prstGeom>
          <a:ln w="762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8"/>
          <p:cNvSpPr/>
          <p:nvPr/>
        </p:nvSpPr>
        <p:spPr>
          <a:xfrm>
            <a:off x="333839" y="5762960"/>
            <a:ext cx="288032" cy="7607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5" name="CaixaDeTexto 44"/>
          <p:cNvSpPr txBox="1"/>
          <p:nvPr/>
        </p:nvSpPr>
        <p:spPr>
          <a:xfrm>
            <a:off x="7140232" y="3998261"/>
            <a:ext cx="1872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>
                <a:solidFill>
                  <a:srgbClr val="00B050"/>
                </a:solidFill>
              </a:rPr>
              <a:t>CAN</a:t>
            </a:r>
            <a:r>
              <a:rPr lang="de-DE" sz="1600" dirty="0" smtClean="0">
                <a:solidFill>
                  <a:schemeClr val="bg2">
                    <a:lumMod val="50000"/>
                  </a:schemeClr>
                </a:solidFill>
              </a:rPr>
              <a:t>  </a:t>
            </a:r>
            <a:endParaRPr lang="de-DE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0" name="Retângulo 49"/>
          <p:cNvSpPr/>
          <p:nvPr/>
        </p:nvSpPr>
        <p:spPr>
          <a:xfrm>
            <a:off x="5281810" y="2198973"/>
            <a:ext cx="2674565" cy="354101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BSD Socket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52" name="Retângulo 51"/>
          <p:cNvSpPr/>
          <p:nvPr/>
        </p:nvSpPr>
        <p:spPr>
          <a:xfrm>
            <a:off x="6588222" y="3265636"/>
            <a:ext cx="1368153" cy="487284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CAN driver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53" name="Retângulo 52"/>
          <p:cNvSpPr/>
          <p:nvPr/>
        </p:nvSpPr>
        <p:spPr>
          <a:xfrm>
            <a:off x="5281811" y="3257949"/>
            <a:ext cx="1306411" cy="494972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Ethernet driver</a:t>
            </a:r>
            <a:endParaRPr lang="de-DE" sz="1600" dirty="0">
              <a:solidFill>
                <a:schemeClr val="tx1"/>
              </a:solidFill>
            </a:endParaRPr>
          </a:p>
        </p:txBody>
      </p:sp>
      <p:cxnSp>
        <p:nvCxnSpPr>
          <p:cNvPr id="9" name="Conector reto 8"/>
          <p:cNvCxnSpPr/>
          <p:nvPr/>
        </p:nvCxnSpPr>
        <p:spPr>
          <a:xfrm>
            <a:off x="4968044" y="1786602"/>
            <a:ext cx="33123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5040682" y="1791407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Kernel</a:t>
            </a:r>
            <a:endParaRPr lang="de-DE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6156174" y="476672"/>
            <a:ext cx="223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Usuário</a:t>
            </a:r>
            <a:endParaRPr lang="de-DE" dirty="0"/>
          </a:p>
        </p:txBody>
      </p:sp>
      <p:sp>
        <p:nvSpPr>
          <p:cNvPr id="47" name="Retângulo 46"/>
          <p:cNvSpPr/>
          <p:nvPr/>
        </p:nvSpPr>
        <p:spPr>
          <a:xfrm>
            <a:off x="1857564" y="3197186"/>
            <a:ext cx="1306413" cy="695706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TCP/IP stack 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54" name="Retângulo 53"/>
          <p:cNvSpPr/>
          <p:nvPr/>
        </p:nvSpPr>
        <p:spPr>
          <a:xfrm>
            <a:off x="1857565" y="2882405"/>
            <a:ext cx="1306412" cy="354101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Win</a:t>
            </a:r>
            <a:r>
              <a:rPr lang="de-DE" sz="1600" dirty="0">
                <a:solidFill>
                  <a:schemeClr val="tx1"/>
                </a:solidFill>
              </a:rPr>
              <a:t>s</a:t>
            </a:r>
            <a:r>
              <a:rPr lang="de-DE" sz="1600" dirty="0" smtClean="0">
                <a:solidFill>
                  <a:schemeClr val="tx1"/>
                </a:solidFill>
              </a:rPr>
              <a:t>ock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1857565" y="3865991"/>
            <a:ext cx="1306413" cy="487283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Ethernet driver</a:t>
            </a:r>
            <a:endParaRPr lang="de-DE" sz="1600" dirty="0">
              <a:solidFill>
                <a:schemeClr val="tx1"/>
              </a:solidFill>
            </a:endParaRPr>
          </a:p>
        </p:txBody>
      </p:sp>
      <p:cxnSp>
        <p:nvCxnSpPr>
          <p:cNvPr id="38" name="Conector reto 37"/>
          <p:cNvCxnSpPr/>
          <p:nvPr/>
        </p:nvCxnSpPr>
        <p:spPr>
          <a:xfrm flipH="1">
            <a:off x="1511637" y="2625082"/>
            <a:ext cx="1962218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ixaDeTexto 56"/>
          <p:cNvSpPr txBox="1"/>
          <p:nvPr/>
        </p:nvSpPr>
        <p:spPr>
          <a:xfrm>
            <a:off x="1556643" y="254979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Kernel</a:t>
            </a:r>
            <a:endParaRPr lang="de-DE" dirty="0"/>
          </a:p>
        </p:txBody>
      </p:sp>
      <p:sp>
        <p:nvSpPr>
          <p:cNvPr id="58" name="CaixaDeTexto 57"/>
          <p:cNvSpPr txBox="1"/>
          <p:nvPr/>
        </p:nvSpPr>
        <p:spPr>
          <a:xfrm>
            <a:off x="2010129" y="491272"/>
            <a:ext cx="223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Usuário</a:t>
            </a:r>
            <a:endParaRPr lang="de-DE" dirty="0"/>
          </a:p>
        </p:txBody>
      </p:sp>
      <p:sp>
        <p:nvSpPr>
          <p:cNvPr id="64" name="CaixaDeTexto 63"/>
          <p:cNvSpPr txBox="1"/>
          <p:nvPr/>
        </p:nvSpPr>
        <p:spPr>
          <a:xfrm>
            <a:off x="3617894" y="3865991"/>
            <a:ext cx="117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7030A0"/>
                </a:solidFill>
              </a:rPr>
              <a:t>Ethernet</a:t>
            </a:r>
            <a:endParaRPr lang="de-DE" dirty="0">
              <a:solidFill>
                <a:srgbClr val="7030A0"/>
              </a:solidFill>
            </a:endParaRPr>
          </a:p>
        </p:txBody>
      </p:sp>
      <p:sp>
        <p:nvSpPr>
          <p:cNvPr id="65" name="CaixaDeTexto 64"/>
          <p:cNvSpPr txBox="1"/>
          <p:nvPr/>
        </p:nvSpPr>
        <p:spPr>
          <a:xfrm>
            <a:off x="161780" y="6524045"/>
            <a:ext cx="236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Resistor Terminador</a:t>
            </a:r>
            <a:endParaRPr lang="de-DE" dirty="0"/>
          </a:p>
        </p:txBody>
      </p:sp>
      <p:cxnSp>
        <p:nvCxnSpPr>
          <p:cNvPr id="6" name="Conector de seta reta 5"/>
          <p:cNvCxnSpPr/>
          <p:nvPr/>
        </p:nvCxnSpPr>
        <p:spPr>
          <a:xfrm flipV="1">
            <a:off x="2476013" y="2338101"/>
            <a:ext cx="0" cy="544304"/>
          </a:xfrm>
          <a:prstGeom prst="straightConnector1">
            <a:avLst/>
          </a:prstGeom>
          <a:ln w="28575">
            <a:solidFill>
              <a:srgbClr val="07F913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orma livre 78"/>
          <p:cNvSpPr/>
          <p:nvPr/>
        </p:nvSpPr>
        <p:spPr>
          <a:xfrm>
            <a:off x="621871" y="6005967"/>
            <a:ext cx="8139179" cy="428721"/>
          </a:xfrm>
          <a:custGeom>
            <a:avLst/>
            <a:gdLst>
              <a:gd name="connsiteX0" fmla="*/ 0 w 6673755"/>
              <a:gd name="connsiteY0" fmla="*/ 709779 h 750722"/>
              <a:gd name="connsiteX1" fmla="*/ 327546 w 6673755"/>
              <a:gd name="connsiteY1" fmla="*/ 95 h 750722"/>
              <a:gd name="connsiteX2" fmla="*/ 736979 w 6673755"/>
              <a:gd name="connsiteY2" fmla="*/ 750722 h 750722"/>
              <a:gd name="connsiteX3" fmla="*/ 1037230 w 6673755"/>
              <a:gd name="connsiteY3" fmla="*/ 95 h 750722"/>
              <a:gd name="connsiteX4" fmla="*/ 1460310 w 6673755"/>
              <a:gd name="connsiteY4" fmla="*/ 723427 h 750722"/>
              <a:gd name="connsiteX5" fmla="*/ 1774209 w 6673755"/>
              <a:gd name="connsiteY5" fmla="*/ 13743 h 750722"/>
              <a:gd name="connsiteX6" fmla="*/ 2197289 w 6673755"/>
              <a:gd name="connsiteY6" fmla="*/ 723427 h 750722"/>
              <a:gd name="connsiteX7" fmla="*/ 2552131 w 6673755"/>
              <a:gd name="connsiteY7" fmla="*/ 13743 h 750722"/>
              <a:gd name="connsiteX8" fmla="*/ 3029803 w 6673755"/>
              <a:gd name="connsiteY8" fmla="*/ 723427 h 750722"/>
              <a:gd name="connsiteX9" fmla="*/ 3330054 w 6673755"/>
              <a:gd name="connsiteY9" fmla="*/ 13743 h 750722"/>
              <a:gd name="connsiteX10" fmla="*/ 3712191 w 6673755"/>
              <a:gd name="connsiteY10" fmla="*/ 723427 h 750722"/>
              <a:gd name="connsiteX11" fmla="*/ 3998794 w 6673755"/>
              <a:gd name="connsiteY11" fmla="*/ 13743 h 750722"/>
              <a:gd name="connsiteX12" fmla="*/ 4435522 w 6673755"/>
              <a:gd name="connsiteY12" fmla="*/ 723427 h 750722"/>
              <a:gd name="connsiteX13" fmla="*/ 4749421 w 6673755"/>
              <a:gd name="connsiteY13" fmla="*/ 13743 h 750722"/>
              <a:gd name="connsiteX14" fmla="*/ 5172501 w 6673755"/>
              <a:gd name="connsiteY14" fmla="*/ 723427 h 750722"/>
              <a:gd name="connsiteX15" fmla="*/ 5472752 w 6673755"/>
              <a:gd name="connsiteY15" fmla="*/ 13743 h 750722"/>
              <a:gd name="connsiteX16" fmla="*/ 5868537 w 6673755"/>
              <a:gd name="connsiteY16" fmla="*/ 723427 h 750722"/>
              <a:gd name="connsiteX17" fmla="*/ 6114197 w 6673755"/>
              <a:gd name="connsiteY17" fmla="*/ 13743 h 750722"/>
              <a:gd name="connsiteX18" fmla="*/ 6414448 w 6673755"/>
              <a:gd name="connsiteY18" fmla="*/ 723427 h 750722"/>
              <a:gd name="connsiteX19" fmla="*/ 6673755 w 6673755"/>
              <a:gd name="connsiteY19" fmla="*/ 13743 h 75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673755" h="750722">
                <a:moveTo>
                  <a:pt x="0" y="709779"/>
                </a:moveTo>
                <a:cubicBezTo>
                  <a:pt x="102358" y="351525"/>
                  <a:pt x="204716" y="-6729"/>
                  <a:pt x="327546" y="95"/>
                </a:cubicBezTo>
                <a:cubicBezTo>
                  <a:pt x="450376" y="6919"/>
                  <a:pt x="618698" y="750722"/>
                  <a:pt x="736979" y="750722"/>
                </a:cubicBezTo>
                <a:cubicBezTo>
                  <a:pt x="855260" y="750722"/>
                  <a:pt x="916675" y="4644"/>
                  <a:pt x="1037230" y="95"/>
                </a:cubicBezTo>
                <a:cubicBezTo>
                  <a:pt x="1157785" y="-4454"/>
                  <a:pt x="1337480" y="721152"/>
                  <a:pt x="1460310" y="723427"/>
                </a:cubicBezTo>
                <a:cubicBezTo>
                  <a:pt x="1583140" y="725702"/>
                  <a:pt x="1651379" y="13743"/>
                  <a:pt x="1774209" y="13743"/>
                </a:cubicBezTo>
                <a:cubicBezTo>
                  <a:pt x="1897039" y="13743"/>
                  <a:pt x="2067635" y="723427"/>
                  <a:pt x="2197289" y="723427"/>
                </a:cubicBezTo>
                <a:cubicBezTo>
                  <a:pt x="2326943" y="723427"/>
                  <a:pt x="2413379" y="13743"/>
                  <a:pt x="2552131" y="13743"/>
                </a:cubicBezTo>
                <a:cubicBezTo>
                  <a:pt x="2690883" y="13743"/>
                  <a:pt x="2900149" y="723427"/>
                  <a:pt x="3029803" y="723427"/>
                </a:cubicBezTo>
                <a:cubicBezTo>
                  <a:pt x="3159457" y="723427"/>
                  <a:pt x="3216323" y="13743"/>
                  <a:pt x="3330054" y="13743"/>
                </a:cubicBezTo>
                <a:cubicBezTo>
                  <a:pt x="3443785" y="13743"/>
                  <a:pt x="3600734" y="723427"/>
                  <a:pt x="3712191" y="723427"/>
                </a:cubicBezTo>
                <a:cubicBezTo>
                  <a:pt x="3823648" y="723427"/>
                  <a:pt x="3878239" y="13743"/>
                  <a:pt x="3998794" y="13743"/>
                </a:cubicBezTo>
                <a:cubicBezTo>
                  <a:pt x="4119349" y="13743"/>
                  <a:pt x="4310418" y="723427"/>
                  <a:pt x="4435522" y="723427"/>
                </a:cubicBezTo>
                <a:cubicBezTo>
                  <a:pt x="4560626" y="723427"/>
                  <a:pt x="4626591" y="13743"/>
                  <a:pt x="4749421" y="13743"/>
                </a:cubicBezTo>
                <a:cubicBezTo>
                  <a:pt x="4872251" y="13743"/>
                  <a:pt x="5051946" y="723427"/>
                  <a:pt x="5172501" y="723427"/>
                </a:cubicBezTo>
                <a:cubicBezTo>
                  <a:pt x="5293056" y="723427"/>
                  <a:pt x="5356746" y="13743"/>
                  <a:pt x="5472752" y="13743"/>
                </a:cubicBezTo>
                <a:cubicBezTo>
                  <a:pt x="5588758" y="13743"/>
                  <a:pt x="5761630" y="723427"/>
                  <a:pt x="5868537" y="723427"/>
                </a:cubicBezTo>
                <a:cubicBezTo>
                  <a:pt x="5975444" y="723427"/>
                  <a:pt x="6023212" y="13743"/>
                  <a:pt x="6114197" y="13743"/>
                </a:cubicBezTo>
                <a:cubicBezTo>
                  <a:pt x="6205182" y="13743"/>
                  <a:pt x="6321188" y="723427"/>
                  <a:pt x="6414448" y="723427"/>
                </a:cubicBezTo>
                <a:cubicBezTo>
                  <a:pt x="6507708" y="723427"/>
                  <a:pt x="6646460" y="141122"/>
                  <a:pt x="6673755" y="13743"/>
                </a:cubicBezTo>
              </a:path>
            </a:pathLst>
          </a:cu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Forma livre 79"/>
          <p:cNvSpPr/>
          <p:nvPr/>
        </p:nvSpPr>
        <p:spPr>
          <a:xfrm>
            <a:off x="661222" y="6029112"/>
            <a:ext cx="8239045" cy="457846"/>
          </a:xfrm>
          <a:custGeom>
            <a:avLst/>
            <a:gdLst>
              <a:gd name="connsiteX0" fmla="*/ 0 w 6755641"/>
              <a:gd name="connsiteY0" fmla="*/ 0 h 736979"/>
              <a:gd name="connsiteX1" fmla="*/ 272955 w 6755641"/>
              <a:gd name="connsiteY1" fmla="*/ 709684 h 736979"/>
              <a:gd name="connsiteX2" fmla="*/ 682388 w 6755641"/>
              <a:gd name="connsiteY2" fmla="*/ 13648 h 736979"/>
              <a:gd name="connsiteX3" fmla="*/ 1050877 w 6755641"/>
              <a:gd name="connsiteY3" fmla="*/ 736979 h 736979"/>
              <a:gd name="connsiteX4" fmla="*/ 1419367 w 6755641"/>
              <a:gd name="connsiteY4" fmla="*/ 13648 h 736979"/>
              <a:gd name="connsiteX5" fmla="*/ 1815152 w 6755641"/>
              <a:gd name="connsiteY5" fmla="*/ 723332 h 736979"/>
              <a:gd name="connsiteX6" fmla="*/ 2197289 w 6755641"/>
              <a:gd name="connsiteY6" fmla="*/ 13648 h 736979"/>
              <a:gd name="connsiteX7" fmla="*/ 2620370 w 6755641"/>
              <a:gd name="connsiteY7" fmla="*/ 723332 h 736979"/>
              <a:gd name="connsiteX8" fmla="*/ 2975212 w 6755641"/>
              <a:gd name="connsiteY8" fmla="*/ 13648 h 736979"/>
              <a:gd name="connsiteX9" fmla="*/ 3398292 w 6755641"/>
              <a:gd name="connsiteY9" fmla="*/ 723332 h 736979"/>
              <a:gd name="connsiteX10" fmla="*/ 3725838 w 6755641"/>
              <a:gd name="connsiteY10" fmla="*/ 13648 h 736979"/>
              <a:gd name="connsiteX11" fmla="*/ 4067032 w 6755641"/>
              <a:gd name="connsiteY11" fmla="*/ 723332 h 736979"/>
              <a:gd name="connsiteX12" fmla="*/ 4408226 w 6755641"/>
              <a:gd name="connsiteY12" fmla="*/ 13648 h 736979"/>
              <a:gd name="connsiteX13" fmla="*/ 4804012 w 6755641"/>
              <a:gd name="connsiteY13" fmla="*/ 723332 h 736979"/>
              <a:gd name="connsiteX14" fmla="*/ 5145206 w 6755641"/>
              <a:gd name="connsiteY14" fmla="*/ 13648 h 736979"/>
              <a:gd name="connsiteX15" fmla="*/ 5540991 w 6755641"/>
              <a:gd name="connsiteY15" fmla="*/ 723332 h 736979"/>
              <a:gd name="connsiteX16" fmla="*/ 5813946 w 6755641"/>
              <a:gd name="connsiteY16" fmla="*/ 13648 h 736979"/>
              <a:gd name="connsiteX17" fmla="*/ 6155140 w 6755641"/>
              <a:gd name="connsiteY17" fmla="*/ 723332 h 736979"/>
              <a:gd name="connsiteX18" fmla="*/ 6455391 w 6755641"/>
              <a:gd name="connsiteY18" fmla="*/ 27296 h 736979"/>
              <a:gd name="connsiteX19" fmla="*/ 6755641 w 6755641"/>
              <a:gd name="connsiteY19" fmla="*/ 736979 h 73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755641" h="736979">
                <a:moveTo>
                  <a:pt x="0" y="0"/>
                </a:moveTo>
                <a:cubicBezTo>
                  <a:pt x="79612" y="353704"/>
                  <a:pt x="159224" y="707409"/>
                  <a:pt x="272955" y="709684"/>
                </a:cubicBezTo>
                <a:cubicBezTo>
                  <a:pt x="386686" y="711959"/>
                  <a:pt x="552735" y="9099"/>
                  <a:pt x="682388" y="13648"/>
                </a:cubicBezTo>
                <a:cubicBezTo>
                  <a:pt x="812041" y="18197"/>
                  <a:pt x="928047" y="736979"/>
                  <a:pt x="1050877" y="736979"/>
                </a:cubicBezTo>
                <a:cubicBezTo>
                  <a:pt x="1173707" y="736979"/>
                  <a:pt x="1291988" y="15923"/>
                  <a:pt x="1419367" y="13648"/>
                </a:cubicBezTo>
                <a:cubicBezTo>
                  <a:pt x="1546746" y="11374"/>
                  <a:pt x="1685498" y="723332"/>
                  <a:pt x="1815152" y="723332"/>
                </a:cubicBezTo>
                <a:cubicBezTo>
                  <a:pt x="1944806" y="723332"/>
                  <a:pt x="2063086" y="13648"/>
                  <a:pt x="2197289" y="13648"/>
                </a:cubicBezTo>
                <a:cubicBezTo>
                  <a:pt x="2331492" y="13648"/>
                  <a:pt x="2490716" y="723332"/>
                  <a:pt x="2620370" y="723332"/>
                </a:cubicBezTo>
                <a:cubicBezTo>
                  <a:pt x="2750024" y="723332"/>
                  <a:pt x="2845558" y="13648"/>
                  <a:pt x="2975212" y="13648"/>
                </a:cubicBezTo>
                <a:cubicBezTo>
                  <a:pt x="3104866" y="13648"/>
                  <a:pt x="3273188" y="723332"/>
                  <a:pt x="3398292" y="723332"/>
                </a:cubicBezTo>
                <a:cubicBezTo>
                  <a:pt x="3523396" y="723332"/>
                  <a:pt x="3614381" y="13648"/>
                  <a:pt x="3725838" y="13648"/>
                </a:cubicBezTo>
                <a:cubicBezTo>
                  <a:pt x="3837295" y="13648"/>
                  <a:pt x="3953301" y="723332"/>
                  <a:pt x="4067032" y="723332"/>
                </a:cubicBezTo>
                <a:cubicBezTo>
                  <a:pt x="4180763" y="723332"/>
                  <a:pt x="4285396" y="13648"/>
                  <a:pt x="4408226" y="13648"/>
                </a:cubicBezTo>
                <a:cubicBezTo>
                  <a:pt x="4531056" y="13648"/>
                  <a:pt x="4681182" y="723332"/>
                  <a:pt x="4804012" y="723332"/>
                </a:cubicBezTo>
                <a:cubicBezTo>
                  <a:pt x="4926842" y="723332"/>
                  <a:pt x="5022376" y="13648"/>
                  <a:pt x="5145206" y="13648"/>
                </a:cubicBezTo>
                <a:cubicBezTo>
                  <a:pt x="5268036" y="13648"/>
                  <a:pt x="5429534" y="723332"/>
                  <a:pt x="5540991" y="723332"/>
                </a:cubicBezTo>
                <a:cubicBezTo>
                  <a:pt x="5652448" y="723332"/>
                  <a:pt x="5711588" y="13648"/>
                  <a:pt x="5813946" y="13648"/>
                </a:cubicBezTo>
                <a:cubicBezTo>
                  <a:pt x="5916304" y="13648"/>
                  <a:pt x="6048233" y="721057"/>
                  <a:pt x="6155140" y="723332"/>
                </a:cubicBezTo>
                <a:cubicBezTo>
                  <a:pt x="6262047" y="725607"/>
                  <a:pt x="6355308" y="25022"/>
                  <a:pt x="6455391" y="27296"/>
                </a:cubicBezTo>
                <a:cubicBezTo>
                  <a:pt x="6555474" y="29570"/>
                  <a:pt x="6701050" y="634621"/>
                  <a:pt x="6755641" y="736979"/>
                </a:cubicBezTo>
              </a:path>
            </a:pathLst>
          </a:cu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tângulo 39"/>
          <p:cNvSpPr/>
          <p:nvPr/>
        </p:nvSpPr>
        <p:spPr>
          <a:xfrm>
            <a:off x="8617034" y="5767206"/>
            <a:ext cx="288032" cy="7607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7" name="CaixaDeTexto 116"/>
          <p:cNvSpPr txBox="1"/>
          <p:nvPr/>
        </p:nvSpPr>
        <p:spPr>
          <a:xfrm>
            <a:off x="5832138" y="892865"/>
            <a:ext cx="32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C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20" name="CaixaDeTexto 119"/>
          <p:cNvSpPr txBox="1"/>
          <p:nvPr/>
        </p:nvSpPr>
        <p:spPr>
          <a:xfrm>
            <a:off x="2267744" y="854890"/>
            <a:ext cx="58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C#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135" name="Conector reto 134"/>
          <p:cNvCxnSpPr>
            <a:stCxn id="139" idx="1"/>
          </p:cNvCxnSpPr>
          <p:nvPr/>
        </p:nvCxnSpPr>
        <p:spPr>
          <a:xfrm flipH="1">
            <a:off x="3503590" y="4084007"/>
            <a:ext cx="1428450" cy="505616"/>
          </a:xfrm>
          <a:prstGeom prst="line">
            <a:avLst/>
          </a:prstGeom>
          <a:ln w="762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tângulo 138"/>
          <p:cNvSpPr/>
          <p:nvPr/>
        </p:nvSpPr>
        <p:spPr>
          <a:xfrm>
            <a:off x="4932040" y="3892892"/>
            <a:ext cx="1687052" cy="3822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Interface Ethernet</a:t>
            </a: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40" name="Retângulo 139"/>
          <p:cNvSpPr/>
          <p:nvPr/>
        </p:nvSpPr>
        <p:spPr>
          <a:xfrm>
            <a:off x="1541372" y="4497290"/>
            <a:ext cx="1962218" cy="387103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Interface Ethernet</a:t>
            </a: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22" name="Chave direita 21"/>
          <p:cNvSpPr/>
          <p:nvPr/>
        </p:nvSpPr>
        <p:spPr>
          <a:xfrm>
            <a:off x="7873909" y="2625082"/>
            <a:ext cx="514512" cy="105219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CaixaDeTexto 23"/>
          <p:cNvSpPr txBox="1"/>
          <p:nvPr/>
        </p:nvSpPr>
        <p:spPr>
          <a:xfrm rot="16200000" flipH="1">
            <a:off x="7610557" y="2610862"/>
            <a:ext cx="1781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SocketCAN</a:t>
            </a:r>
            <a:endParaRPr lang="de-DE" dirty="0"/>
          </a:p>
        </p:txBody>
      </p:sp>
      <p:sp>
        <p:nvSpPr>
          <p:cNvPr id="51" name="Retângulo 50"/>
          <p:cNvSpPr/>
          <p:nvPr/>
        </p:nvSpPr>
        <p:spPr>
          <a:xfrm>
            <a:off x="7140292" y="860604"/>
            <a:ext cx="837643" cy="77398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Teste</a:t>
            </a: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5" name="CaixaDeTexto 54"/>
          <p:cNvSpPr txBox="1"/>
          <p:nvPr/>
        </p:nvSpPr>
        <p:spPr>
          <a:xfrm>
            <a:off x="7380312" y="907822"/>
            <a:ext cx="32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C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59" name="Conector de seta reta 58"/>
          <p:cNvCxnSpPr/>
          <p:nvPr/>
        </p:nvCxnSpPr>
        <p:spPr>
          <a:xfrm flipV="1">
            <a:off x="7380312" y="1472954"/>
            <a:ext cx="0" cy="640358"/>
          </a:xfrm>
          <a:prstGeom prst="straightConnector1">
            <a:avLst/>
          </a:prstGeom>
          <a:ln w="28575">
            <a:solidFill>
              <a:srgbClr val="07F913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tângulo 59"/>
          <p:cNvSpPr/>
          <p:nvPr/>
        </p:nvSpPr>
        <p:spPr>
          <a:xfrm>
            <a:off x="4893946" y="4445935"/>
            <a:ext cx="1763240" cy="732016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Funduino UNO</a:t>
            </a:r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63" name="Retângulo 62"/>
          <p:cNvSpPr/>
          <p:nvPr/>
        </p:nvSpPr>
        <p:spPr>
          <a:xfrm>
            <a:off x="4968044" y="4730600"/>
            <a:ext cx="1620177" cy="293029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      TesteStatus</a:t>
            </a: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6" name="CaixaDeTexto 65"/>
          <p:cNvSpPr txBox="1"/>
          <p:nvPr/>
        </p:nvSpPr>
        <p:spPr>
          <a:xfrm>
            <a:off x="5004048" y="4715852"/>
            <a:ext cx="53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rgbClr val="FF0000"/>
                </a:solidFill>
              </a:rPr>
              <a:t>C++</a:t>
            </a:r>
            <a:endParaRPr lang="de-DE" sz="1400" dirty="0">
              <a:solidFill>
                <a:srgbClr val="FF0000"/>
              </a:solidFill>
            </a:endParaRPr>
          </a:p>
        </p:txBody>
      </p:sp>
      <p:sp>
        <p:nvSpPr>
          <p:cNvPr id="67" name="Retângulo 66"/>
          <p:cNvSpPr/>
          <p:nvPr/>
        </p:nvSpPr>
        <p:spPr>
          <a:xfrm>
            <a:off x="4911414" y="5449011"/>
            <a:ext cx="1754400" cy="356253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Apto CAN BUS shield </a:t>
            </a:r>
          </a:p>
        </p:txBody>
      </p:sp>
      <p:cxnSp>
        <p:nvCxnSpPr>
          <p:cNvPr id="68" name="Conector reto 67"/>
          <p:cNvCxnSpPr/>
          <p:nvPr/>
        </p:nvCxnSpPr>
        <p:spPr>
          <a:xfrm>
            <a:off x="6019482" y="5805264"/>
            <a:ext cx="0" cy="233888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to 68"/>
          <p:cNvCxnSpPr>
            <a:endCxn id="79" idx="11"/>
          </p:cNvCxnSpPr>
          <p:nvPr/>
        </p:nvCxnSpPr>
        <p:spPr>
          <a:xfrm>
            <a:off x="5498721" y="5805264"/>
            <a:ext cx="0" cy="208551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to 72"/>
          <p:cNvCxnSpPr/>
          <p:nvPr/>
        </p:nvCxnSpPr>
        <p:spPr>
          <a:xfrm flipH="1">
            <a:off x="5788614" y="5177951"/>
            <a:ext cx="7522" cy="271060"/>
          </a:xfrm>
          <a:prstGeom prst="line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aixaDeTexto 73"/>
          <p:cNvSpPr txBox="1"/>
          <p:nvPr/>
        </p:nvSpPr>
        <p:spPr>
          <a:xfrm>
            <a:off x="5231301" y="5116128"/>
            <a:ext cx="56483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SPI</a:t>
            </a:r>
            <a:endParaRPr lang="de-DE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1" name="Retângulo 80"/>
          <p:cNvSpPr/>
          <p:nvPr/>
        </p:nvSpPr>
        <p:spPr>
          <a:xfrm>
            <a:off x="4082031" y="4553493"/>
            <a:ext cx="320689" cy="354213"/>
          </a:xfrm>
          <a:prstGeom prst="rect">
            <a:avLst/>
          </a:prstGeom>
          <a:solidFill>
            <a:srgbClr val="00B0F0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 smtClean="0"/>
              <a:t>S</a:t>
            </a:r>
            <a:endParaRPr lang="de-DE" dirty="0"/>
          </a:p>
        </p:txBody>
      </p:sp>
      <p:sp>
        <p:nvSpPr>
          <p:cNvPr id="82" name="Retângulo 81"/>
          <p:cNvSpPr/>
          <p:nvPr/>
        </p:nvSpPr>
        <p:spPr>
          <a:xfrm>
            <a:off x="4082031" y="5051861"/>
            <a:ext cx="320688" cy="321689"/>
          </a:xfrm>
          <a:prstGeom prst="rect">
            <a:avLst/>
          </a:prstGeom>
          <a:solidFill>
            <a:srgbClr val="92D050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 smtClean="0"/>
              <a:t>A</a:t>
            </a:r>
            <a:endParaRPr lang="de-DE" dirty="0"/>
          </a:p>
        </p:txBody>
      </p:sp>
      <p:cxnSp>
        <p:nvCxnSpPr>
          <p:cNvPr id="83" name="Conector reto 82"/>
          <p:cNvCxnSpPr/>
          <p:nvPr/>
        </p:nvCxnSpPr>
        <p:spPr>
          <a:xfrm flipH="1">
            <a:off x="4393987" y="4650291"/>
            <a:ext cx="499959" cy="177108"/>
          </a:xfrm>
          <a:prstGeom prst="line">
            <a:avLst/>
          </a:prstGeom>
          <a:ln w="28575">
            <a:solidFill>
              <a:srgbClr val="00B0F0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to 83"/>
          <p:cNvCxnSpPr/>
          <p:nvPr/>
        </p:nvCxnSpPr>
        <p:spPr>
          <a:xfrm flipV="1">
            <a:off x="4396430" y="5051861"/>
            <a:ext cx="497516" cy="130454"/>
          </a:xfrm>
          <a:prstGeom prst="line">
            <a:avLst/>
          </a:prstGeom>
          <a:ln w="28575">
            <a:solidFill>
              <a:srgbClr val="92D050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aixaDeTexto 84"/>
          <p:cNvSpPr txBox="1"/>
          <p:nvPr/>
        </p:nvSpPr>
        <p:spPr>
          <a:xfrm>
            <a:off x="4456708" y="435581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B0F0"/>
                </a:solidFill>
              </a:rPr>
              <a:t>I</a:t>
            </a:r>
            <a:endParaRPr lang="de-DE" dirty="0">
              <a:solidFill>
                <a:srgbClr val="00B0F0"/>
              </a:solidFill>
            </a:endParaRPr>
          </a:p>
        </p:txBody>
      </p:sp>
      <p:sp>
        <p:nvSpPr>
          <p:cNvPr id="86" name="CaixaDeTexto 85"/>
          <p:cNvSpPr txBox="1"/>
          <p:nvPr/>
        </p:nvSpPr>
        <p:spPr>
          <a:xfrm>
            <a:off x="4456708" y="478786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92D050"/>
                </a:solidFill>
              </a:rPr>
              <a:t>O</a:t>
            </a:r>
            <a:endParaRPr lang="de-DE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96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2375756" y="4054435"/>
            <a:ext cx="2088232" cy="23989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Monitoramento </a:t>
            </a:r>
          </a:p>
          <a:p>
            <a:pPr algn="ctr"/>
            <a:r>
              <a:rPr lang="de-DE" dirty="0" smtClean="0">
                <a:solidFill>
                  <a:schemeClr val="tx1"/>
                </a:solidFill>
              </a:rPr>
              <a:t>CAN BUS</a:t>
            </a: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39752" y="1556792"/>
            <a:ext cx="2088232" cy="20800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Monitoramento </a:t>
            </a:r>
          </a:p>
          <a:p>
            <a:pPr algn="ctr"/>
            <a:r>
              <a:rPr lang="de-DE" dirty="0" smtClean="0">
                <a:solidFill>
                  <a:schemeClr val="tx1"/>
                </a:solidFill>
              </a:rPr>
              <a:t>CAN BUS</a:t>
            </a: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5724128" y="1700808"/>
            <a:ext cx="1296144" cy="1800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TCP/IP - CAN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6444208" y="1758574"/>
            <a:ext cx="684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4" name="Retângulo 3"/>
          <p:cNvSpPr/>
          <p:nvPr/>
        </p:nvSpPr>
        <p:spPr>
          <a:xfrm>
            <a:off x="2771800" y="2600908"/>
            <a:ext cx="1296144" cy="9232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TCP/IP - CAN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3578447" y="1599635"/>
            <a:ext cx="684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C#</a:t>
            </a:r>
            <a:endParaRPr lang="de-DE" dirty="0"/>
          </a:p>
        </p:txBody>
      </p:sp>
      <p:sp>
        <p:nvSpPr>
          <p:cNvPr id="8" name="Fluxograma: Vários documentos 7"/>
          <p:cNvSpPr/>
          <p:nvPr/>
        </p:nvSpPr>
        <p:spPr>
          <a:xfrm>
            <a:off x="5148064" y="4581128"/>
            <a:ext cx="1440160" cy="1512168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TCP/IP - CAN</a:t>
            </a:r>
          </a:p>
        </p:txBody>
      </p:sp>
      <p:sp>
        <p:nvSpPr>
          <p:cNvPr id="9" name="Fluxograma: Vários documentos 8"/>
          <p:cNvSpPr/>
          <p:nvPr/>
        </p:nvSpPr>
        <p:spPr>
          <a:xfrm>
            <a:off x="2771800" y="5253885"/>
            <a:ext cx="1368152" cy="1116124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6030162" y="4909810"/>
            <a:ext cx="684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306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268760"/>
            <a:ext cx="5905500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475656" y="3140968"/>
            <a:ext cx="4824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ECU Unidade Eletrônica de Controle 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72097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/>
          <p:cNvSpPr/>
          <p:nvPr/>
        </p:nvSpPr>
        <p:spPr>
          <a:xfrm>
            <a:off x="899592" y="692696"/>
            <a:ext cx="1584176" cy="9232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Sistema de Monitoramento</a:t>
            </a:r>
          </a:p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Servidor</a:t>
            </a:r>
            <a:endParaRPr lang="de-DE" sz="1600" b="1" dirty="0">
              <a:solidFill>
                <a:schemeClr val="tx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3491880" y="692696"/>
            <a:ext cx="1296144" cy="9232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Protótipo</a:t>
            </a:r>
          </a:p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Cliente</a:t>
            </a:r>
            <a:endParaRPr lang="de-DE" sz="1600" b="1" dirty="0">
              <a:solidFill>
                <a:schemeClr val="tx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899592" y="3482550"/>
            <a:ext cx="1584176" cy="9232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Sistema de Monitoramento</a:t>
            </a:r>
          </a:p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Cliente</a:t>
            </a:r>
            <a:endParaRPr lang="de-DE" sz="1600" b="1" dirty="0">
              <a:solidFill>
                <a:schemeClr val="tx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3606198" y="3471273"/>
            <a:ext cx="1296144" cy="9232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Protótipo</a:t>
            </a:r>
          </a:p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Servidor</a:t>
            </a:r>
            <a:endParaRPr lang="de-DE" sz="1600" b="1" dirty="0">
              <a:solidFill>
                <a:schemeClr val="tx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5799578" y="692696"/>
            <a:ext cx="932661" cy="9232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Arduino UNO + CAN Shield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5940152" y="3482550"/>
            <a:ext cx="864096" cy="9232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ECUx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9" name="Conector reto 18"/>
          <p:cNvCxnSpPr>
            <a:stCxn id="18" idx="1"/>
            <a:endCxn id="16" idx="3"/>
          </p:cNvCxnSpPr>
          <p:nvPr/>
        </p:nvCxnSpPr>
        <p:spPr>
          <a:xfrm flipH="1" flipV="1">
            <a:off x="4902342" y="3932875"/>
            <a:ext cx="1037810" cy="11277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stCxn id="16" idx="1"/>
            <a:endCxn id="15" idx="3"/>
          </p:cNvCxnSpPr>
          <p:nvPr/>
        </p:nvCxnSpPr>
        <p:spPr>
          <a:xfrm flipH="1">
            <a:off x="2483768" y="3932875"/>
            <a:ext cx="1122430" cy="11277"/>
          </a:xfrm>
          <a:prstGeom prst="line">
            <a:avLst/>
          </a:prstGeom>
          <a:ln w="38100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/>
          <p:cNvCxnSpPr>
            <a:stCxn id="17" idx="1"/>
            <a:endCxn id="14" idx="3"/>
          </p:cNvCxnSpPr>
          <p:nvPr/>
        </p:nvCxnSpPr>
        <p:spPr>
          <a:xfrm flipH="1">
            <a:off x="4788024" y="1154298"/>
            <a:ext cx="1011554" cy="0"/>
          </a:xfrm>
          <a:prstGeom prst="line">
            <a:avLst/>
          </a:prstGeom>
          <a:ln w="381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/>
          <p:cNvCxnSpPr>
            <a:stCxn id="13" idx="3"/>
            <a:endCxn id="14" idx="1"/>
          </p:cNvCxnSpPr>
          <p:nvPr/>
        </p:nvCxnSpPr>
        <p:spPr>
          <a:xfrm>
            <a:off x="2483768" y="1154298"/>
            <a:ext cx="1008112" cy="0"/>
          </a:xfrm>
          <a:prstGeom prst="line">
            <a:avLst/>
          </a:prstGeom>
          <a:ln w="38100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/>
          <p:cNvSpPr txBox="1"/>
          <p:nvPr/>
        </p:nvSpPr>
        <p:spPr>
          <a:xfrm>
            <a:off x="5076056" y="3224983"/>
            <a:ext cx="725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CAN</a:t>
            </a:r>
            <a:endParaRPr lang="de-DE" dirty="0"/>
          </a:p>
        </p:txBody>
      </p:sp>
      <p:sp>
        <p:nvSpPr>
          <p:cNvPr id="34" name="CaixaDeTexto 33"/>
          <p:cNvSpPr txBox="1"/>
          <p:nvPr/>
        </p:nvSpPr>
        <p:spPr>
          <a:xfrm>
            <a:off x="1187624" y="4581128"/>
            <a:ext cx="3138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Leitura de Mensagens CAN</a:t>
            </a:r>
            <a:endParaRPr lang="de-DE" dirty="0"/>
          </a:p>
        </p:txBody>
      </p:sp>
      <p:sp>
        <p:nvSpPr>
          <p:cNvPr id="36" name="CaixaDeTexto 35"/>
          <p:cNvSpPr txBox="1"/>
          <p:nvPr/>
        </p:nvSpPr>
        <p:spPr>
          <a:xfrm>
            <a:off x="1187624" y="1890191"/>
            <a:ext cx="281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Envio de Mensagens CAN</a:t>
            </a:r>
            <a:endParaRPr lang="de-DE" dirty="0"/>
          </a:p>
        </p:txBody>
      </p:sp>
      <p:sp>
        <p:nvSpPr>
          <p:cNvPr id="40" name="Retângulo 39"/>
          <p:cNvSpPr/>
          <p:nvPr/>
        </p:nvSpPr>
        <p:spPr>
          <a:xfrm>
            <a:off x="5786966" y="1768300"/>
            <a:ext cx="932661" cy="9232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CLP</a:t>
            </a:r>
          </a:p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DeviceNet</a:t>
            </a:r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42" name="Conector reto 41"/>
          <p:cNvCxnSpPr/>
          <p:nvPr/>
        </p:nvCxnSpPr>
        <p:spPr>
          <a:xfrm>
            <a:off x="5293801" y="1154298"/>
            <a:ext cx="0" cy="107560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de seta reta 43"/>
          <p:cNvCxnSpPr>
            <a:endCxn id="40" idx="1"/>
          </p:cNvCxnSpPr>
          <p:nvPr/>
        </p:nvCxnSpPr>
        <p:spPr>
          <a:xfrm>
            <a:off x="5293801" y="2229902"/>
            <a:ext cx="493165" cy="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2483768" y="33910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TCP/IP</a:t>
            </a:r>
            <a:endParaRPr lang="de-DE" dirty="0"/>
          </a:p>
        </p:txBody>
      </p:sp>
      <p:sp>
        <p:nvSpPr>
          <p:cNvPr id="48" name="CaixaDeTexto 47"/>
          <p:cNvSpPr txBox="1"/>
          <p:nvPr/>
        </p:nvSpPr>
        <p:spPr>
          <a:xfrm>
            <a:off x="4941210" y="339106"/>
            <a:ext cx="782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CAN</a:t>
            </a:r>
            <a:endParaRPr lang="de-DE" dirty="0"/>
          </a:p>
        </p:txBody>
      </p:sp>
      <p:sp>
        <p:nvSpPr>
          <p:cNvPr id="49" name="CaixaDeTexto 48"/>
          <p:cNvSpPr txBox="1"/>
          <p:nvPr/>
        </p:nvSpPr>
        <p:spPr>
          <a:xfrm>
            <a:off x="4902342" y="846521"/>
            <a:ext cx="782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101110</a:t>
            </a:r>
            <a:endParaRPr lang="de-DE" sz="1400" dirty="0"/>
          </a:p>
        </p:txBody>
      </p:sp>
      <p:sp>
        <p:nvSpPr>
          <p:cNvPr id="50" name="CaixaDeTexto 49"/>
          <p:cNvSpPr txBox="1"/>
          <p:nvPr/>
        </p:nvSpPr>
        <p:spPr>
          <a:xfrm>
            <a:off x="2483768" y="846521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#10,111-0</a:t>
            </a:r>
            <a:endParaRPr lang="de-DE" sz="1400" dirty="0"/>
          </a:p>
        </p:txBody>
      </p:sp>
      <p:sp>
        <p:nvSpPr>
          <p:cNvPr id="53" name="CaixaDeTexto 52"/>
          <p:cNvSpPr txBox="1"/>
          <p:nvPr/>
        </p:nvSpPr>
        <p:spPr>
          <a:xfrm>
            <a:off x="5076056" y="3594315"/>
            <a:ext cx="782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101110</a:t>
            </a:r>
            <a:endParaRPr lang="de-DE" sz="1400" dirty="0"/>
          </a:p>
        </p:txBody>
      </p:sp>
      <p:sp>
        <p:nvSpPr>
          <p:cNvPr id="54" name="CaixaDeTexto 53"/>
          <p:cNvSpPr txBox="1"/>
          <p:nvPr/>
        </p:nvSpPr>
        <p:spPr>
          <a:xfrm>
            <a:off x="2627784" y="3573016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#10,111-0</a:t>
            </a:r>
            <a:endParaRPr lang="de-DE" sz="1400" dirty="0"/>
          </a:p>
        </p:txBody>
      </p:sp>
      <p:sp>
        <p:nvSpPr>
          <p:cNvPr id="56" name="CaixaDeTexto 55"/>
          <p:cNvSpPr txBox="1"/>
          <p:nvPr/>
        </p:nvSpPr>
        <p:spPr>
          <a:xfrm>
            <a:off x="2574529" y="3224983"/>
            <a:ext cx="942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TCP/IP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053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8937" t="56662" r="30387" b="30310"/>
          <a:stretch/>
        </p:blipFill>
        <p:spPr bwMode="auto">
          <a:xfrm>
            <a:off x="1691680" y="5085184"/>
            <a:ext cx="6766833" cy="12213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Forma livre 11"/>
          <p:cNvSpPr/>
          <p:nvPr/>
        </p:nvSpPr>
        <p:spPr>
          <a:xfrm>
            <a:off x="-463791" y="1187260"/>
            <a:ext cx="10456872" cy="750722"/>
          </a:xfrm>
          <a:custGeom>
            <a:avLst/>
            <a:gdLst>
              <a:gd name="connsiteX0" fmla="*/ 0 w 6673755"/>
              <a:gd name="connsiteY0" fmla="*/ 709779 h 750722"/>
              <a:gd name="connsiteX1" fmla="*/ 327546 w 6673755"/>
              <a:gd name="connsiteY1" fmla="*/ 95 h 750722"/>
              <a:gd name="connsiteX2" fmla="*/ 736979 w 6673755"/>
              <a:gd name="connsiteY2" fmla="*/ 750722 h 750722"/>
              <a:gd name="connsiteX3" fmla="*/ 1037230 w 6673755"/>
              <a:gd name="connsiteY3" fmla="*/ 95 h 750722"/>
              <a:gd name="connsiteX4" fmla="*/ 1460310 w 6673755"/>
              <a:gd name="connsiteY4" fmla="*/ 723427 h 750722"/>
              <a:gd name="connsiteX5" fmla="*/ 1774209 w 6673755"/>
              <a:gd name="connsiteY5" fmla="*/ 13743 h 750722"/>
              <a:gd name="connsiteX6" fmla="*/ 2197289 w 6673755"/>
              <a:gd name="connsiteY6" fmla="*/ 723427 h 750722"/>
              <a:gd name="connsiteX7" fmla="*/ 2552131 w 6673755"/>
              <a:gd name="connsiteY7" fmla="*/ 13743 h 750722"/>
              <a:gd name="connsiteX8" fmla="*/ 3029803 w 6673755"/>
              <a:gd name="connsiteY8" fmla="*/ 723427 h 750722"/>
              <a:gd name="connsiteX9" fmla="*/ 3330054 w 6673755"/>
              <a:gd name="connsiteY9" fmla="*/ 13743 h 750722"/>
              <a:gd name="connsiteX10" fmla="*/ 3712191 w 6673755"/>
              <a:gd name="connsiteY10" fmla="*/ 723427 h 750722"/>
              <a:gd name="connsiteX11" fmla="*/ 3998794 w 6673755"/>
              <a:gd name="connsiteY11" fmla="*/ 13743 h 750722"/>
              <a:gd name="connsiteX12" fmla="*/ 4435522 w 6673755"/>
              <a:gd name="connsiteY12" fmla="*/ 723427 h 750722"/>
              <a:gd name="connsiteX13" fmla="*/ 4749421 w 6673755"/>
              <a:gd name="connsiteY13" fmla="*/ 13743 h 750722"/>
              <a:gd name="connsiteX14" fmla="*/ 5172501 w 6673755"/>
              <a:gd name="connsiteY14" fmla="*/ 723427 h 750722"/>
              <a:gd name="connsiteX15" fmla="*/ 5472752 w 6673755"/>
              <a:gd name="connsiteY15" fmla="*/ 13743 h 750722"/>
              <a:gd name="connsiteX16" fmla="*/ 5868537 w 6673755"/>
              <a:gd name="connsiteY16" fmla="*/ 723427 h 750722"/>
              <a:gd name="connsiteX17" fmla="*/ 6114197 w 6673755"/>
              <a:gd name="connsiteY17" fmla="*/ 13743 h 750722"/>
              <a:gd name="connsiteX18" fmla="*/ 6414448 w 6673755"/>
              <a:gd name="connsiteY18" fmla="*/ 723427 h 750722"/>
              <a:gd name="connsiteX19" fmla="*/ 6673755 w 6673755"/>
              <a:gd name="connsiteY19" fmla="*/ 13743 h 75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673755" h="750722">
                <a:moveTo>
                  <a:pt x="0" y="709779"/>
                </a:moveTo>
                <a:cubicBezTo>
                  <a:pt x="102358" y="351525"/>
                  <a:pt x="204716" y="-6729"/>
                  <a:pt x="327546" y="95"/>
                </a:cubicBezTo>
                <a:cubicBezTo>
                  <a:pt x="450376" y="6919"/>
                  <a:pt x="618698" y="750722"/>
                  <a:pt x="736979" y="750722"/>
                </a:cubicBezTo>
                <a:cubicBezTo>
                  <a:pt x="855260" y="750722"/>
                  <a:pt x="916675" y="4644"/>
                  <a:pt x="1037230" y="95"/>
                </a:cubicBezTo>
                <a:cubicBezTo>
                  <a:pt x="1157785" y="-4454"/>
                  <a:pt x="1337480" y="721152"/>
                  <a:pt x="1460310" y="723427"/>
                </a:cubicBezTo>
                <a:cubicBezTo>
                  <a:pt x="1583140" y="725702"/>
                  <a:pt x="1651379" y="13743"/>
                  <a:pt x="1774209" y="13743"/>
                </a:cubicBezTo>
                <a:cubicBezTo>
                  <a:pt x="1897039" y="13743"/>
                  <a:pt x="2067635" y="723427"/>
                  <a:pt x="2197289" y="723427"/>
                </a:cubicBezTo>
                <a:cubicBezTo>
                  <a:pt x="2326943" y="723427"/>
                  <a:pt x="2413379" y="13743"/>
                  <a:pt x="2552131" y="13743"/>
                </a:cubicBezTo>
                <a:cubicBezTo>
                  <a:pt x="2690883" y="13743"/>
                  <a:pt x="2900149" y="723427"/>
                  <a:pt x="3029803" y="723427"/>
                </a:cubicBezTo>
                <a:cubicBezTo>
                  <a:pt x="3159457" y="723427"/>
                  <a:pt x="3216323" y="13743"/>
                  <a:pt x="3330054" y="13743"/>
                </a:cubicBezTo>
                <a:cubicBezTo>
                  <a:pt x="3443785" y="13743"/>
                  <a:pt x="3600734" y="723427"/>
                  <a:pt x="3712191" y="723427"/>
                </a:cubicBezTo>
                <a:cubicBezTo>
                  <a:pt x="3823648" y="723427"/>
                  <a:pt x="3878239" y="13743"/>
                  <a:pt x="3998794" y="13743"/>
                </a:cubicBezTo>
                <a:cubicBezTo>
                  <a:pt x="4119349" y="13743"/>
                  <a:pt x="4310418" y="723427"/>
                  <a:pt x="4435522" y="723427"/>
                </a:cubicBezTo>
                <a:cubicBezTo>
                  <a:pt x="4560626" y="723427"/>
                  <a:pt x="4626591" y="13743"/>
                  <a:pt x="4749421" y="13743"/>
                </a:cubicBezTo>
                <a:cubicBezTo>
                  <a:pt x="4872251" y="13743"/>
                  <a:pt x="5051946" y="723427"/>
                  <a:pt x="5172501" y="723427"/>
                </a:cubicBezTo>
                <a:cubicBezTo>
                  <a:pt x="5293056" y="723427"/>
                  <a:pt x="5356746" y="13743"/>
                  <a:pt x="5472752" y="13743"/>
                </a:cubicBezTo>
                <a:cubicBezTo>
                  <a:pt x="5588758" y="13743"/>
                  <a:pt x="5761630" y="723427"/>
                  <a:pt x="5868537" y="723427"/>
                </a:cubicBezTo>
                <a:cubicBezTo>
                  <a:pt x="5975444" y="723427"/>
                  <a:pt x="6023212" y="13743"/>
                  <a:pt x="6114197" y="13743"/>
                </a:cubicBezTo>
                <a:cubicBezTo>
                  <a:pt x="6205182" y="13743"/>
                  <a:pt x="6321188" y="723427"/>
                  <a:pt x="6414448" y="723427"/>
                </a:cubicBezTo>
                <a:cubicBezTo>
                  <a:pt x="6507708" y="723427"/>
                  <a:pt x="6646460" y="141122"/>
                  <a:pt x="6673755" y="13743"/>
                </a:cubicBezTo>
              </a:path>
            </a:pathLst>
          </a:cu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orma livre 12"/>
          <p:cNvSpPr/>
          <p:nvPr/>
        </p:nvSpPr>
        <p:spPr>
          <a:xfrm>
            <a:off x="-468560" y="1187355"/>
            <a:ext cx="10585176" cy="736979"/>
          </a:xfrm>
          <a:custGeom>
            <a:avLst/>
            <a:gdLst>
              <a:gd name="connsiteX0" fmla="*/ 0 w 6755641"/>
              <a:gd name="connsiteY0" fmla="*/ 0 h 736979"/>
              <a:gd name="connsiteX1" fmla="*/ 272955 w 6755641"/>
              <a:gd name="connsiteY1" fmla="*/ 709684 h 736979"/>
              <a:gd name="connsiteX2" fmla="*/ 682388 w 6755641"/>
              <a:gd name="connsiteY2" fmla="*/ 13648 h 736979"/>
              <a:gd name="connsiteX3" fmla="*/ 1050877 w 6755641"/>
              <a:gd name="connsiteY3" fmla="*/ 736979 h 736979"/>
              <a:gd name="connsiteX4" fmla="*/ 1419367 w 6755641"/>
              <a:gd name="connsiteY4" fmla="*/ 13648 h 736979"/>
              <a:gd name="connsiteX5" fmla="*/ 1815152 w 6755641"/>
              <a:gd name="connsiteY5" fmla="*/ 723332 h 736979"/>
              <a:gd name="connsiteX6" fmla="*/ 2197289 w 6755641"/>
              <a:gd name="connsiteY6" fmla="*/ 13648 h 736979"/>
              <a:gd name="connsiteX7" fmla="*/ 2620370 w 6755641"/>
              <a:gd name="connsiteY7" fmla="*/ 723332 h 736979"/>
              <a:gd name="connsiteX8" fmla="*/ 2975212 w 6755641"/>
              <a:gd name="connsiteY8" fmla="*/ 13648 h 736979"/>
              <a:gd name="connsiteX9" fmla="*/ 3398292 w 6755641"/>
              <a:gd name="connsiteY9" fmla="*/ 723332 h 736979"/>
              <a:gd name="connsiteX10" fmla="*/ 3725838 w 6755641"/>
              <a:gd name="connsiteY10" fmla="*/ 13648 h 736979"/>
              <a:gd name="connsiteX11" fmla="*/ 4067032 w 6755641"/>
              <a:gd name="connsiteY11" fmla="*/ 723332 h 736979"/>
              <a:gd name="connsiteX12" fmla="*/ 4408226 w 6755641"/>
              <a:gd name="connsiteY12" fmla="*/ 13648 h 736979"/>
              <a:gd name="connsiteX13" fmla="*/ 4804012 w 6755641"/>
              <a:gd name="connsiteY13" fmla="*/ 723332 h 736979"/>
              <a:gd name="connsiteX14" fmla="*/ 5145206 w 6755641"/>
              <a:gd name="connsiteY14" fmla="*/ 13648 h 736979"/>
              <a:gd name="connsiteX15" fmla="*/ 5540991 w 6755641"/>
              <a:gd name="connsiteY15" fmla="*/ 723332 h 736979"/>
              <a:gd name="connsiteX16" fmla="*/ 5813946 w 6755641"/>
              <a:gd name="connsiteY16" fmla="*/ 13648 h 736979"/>
              <a:gd name="connsiteX17" fmla="*/ 6155140 w 6755641"/>
              <a:gd name="connsiteY17" fmla="*/ 723332 h 736979"/>
              <a:gd name="connsiteX18" fmla="*/ 6455391 w 6755641"/>
              <a:gd name="connsiteY18" fmla="*/ 27296 h 736979"/>
              <a:gd name="connsiteX19" fmla="*/ 6755641 w 6755641"/>
              <a:gd name="connsiteY19" fmla="*/ 736979 h 73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755641" h="736979">
                <a:moveTo>
                  <a:pt x="0" y="0"/>
                </a:moveTo>
                <a:cubicBezTo>
                  <a:pt x="79612" y="353704"/>
                  <a:pt x="159224" y="707409"/>
                  <a:pt x="272955" y="709684"/>
                </a:cubicBezTo>
                <a:cubicBezTo>
                  <a:pt x="386686" y="711959"/>
                  <a:pt x="552735" y="9099"/>
                  <a:pt x="682388" y="13648"/>
                </a:cubicBezTo>
                <a:cubicBezTo>
                  <a:pt x="812041" y="18197"/>
                  <a:pt x="928047" y="736979"/>
                  <a:pt x="1050877" y="736979"/>
                </a:cubicBezTo>
                <a:cubicBezTo>
                  <a:pt x="1173707" y="736979"/>
                  <a:pt x="1291988" y="15923"/>
                  <a:pt x="1419367" y="13648"/>
                </a:cubicBezTo>
                <a:cubicBezTo>
                  <a:pt x="1546746" y="11374"/>
                  <a:pt x="1685498" y="723332"/>
                  <a:pt x="1815152" y="723332"/>
                </a:cubicBezTo>
                <a:cubicBezTo>
                  <a:pt x="1944806" y="723332"/>
                  <a:pt x="2063086" y="13648"/>
                  <a:pt x="2197289" y="13648"/>
                </a:cubicBezTo>
                <a:cubicBezTo>
                  <a:pt x="2331492" y="13648"/>
                  <a:pt x="2490716" y="723332"/>
                  <a:pt x="2620370" y="723332"/>
                </a:cubicBezTo>
                <a:cubicBezTo>
                  <a:pt x="2750024" y="723332"/>
                  <a:pt x="2845558" y="13648"/>
                  <a:pt x="2975212" y="13648"/>
                </a:cubicBezTo>
                <a:cubicBezTo>
                  <a:pt x="3104866" y="13648"/>
                  <a:pt x="3273188" y="723332"/>
                  <a:pt x="3398292" y="723332"/>
                </a:cubicBezTo>
                <a:cubicBezTo>
                  <a:pt x="3523396" y="723332"/>
                  <a:pt x="3614381" y="13648"/>
                  <a:pt x="3725838" y="13648"/>
                </a:cubicBezTo>
                <a:cubicBezTo>
                  <a:pt x="3837295" y="13648"/>
                  <a:pt x="3953301" y="723332"/>
                  <a:pt x="4067032" y="723332"/>
                </a:cubicBezTo>
                <a:cubicBezTo>
                  <a:pt x="4180763" y="723332"/>
                  <a:pt x="4285396" y="13648"/>
                  <a:pt x="4408226" y="13648"/>
                </a:cubicBezTo>
                <a:cubicBezTo>
                  <a:pt x="4531056" y="13648"/>
                  <a:pt x="4681182" y="723332"/>
                  <a:pt x="4804012" y="723332"/>
                </a:cubicBezTo>
                <a:cubicBezTo>
                  <a:pt x="4926842" y="723332"/>
                  <a:pt x="5022376" y="13648"/>
                  <a:pt x="5145206" y="13648"/>
                </a:cubicBezTo>
                <a:cubicBezTo>
                  <a:pt x="5268036" y="13648"/>
                  <a:pt x="5429534" y="723332"/>
                  <a:pt x="5540991" y="723332"/>
                </a:cubicBezTo>
                <a:cubicBezTo>
                  <a:pt x="5652448" y="723332"/>
                  <a:pt x="5711588" y="13648"/>
                  <a:pt x="5813946" y="13648"/>
                </a:cubicBezTo>
                <a:cubicBezTo>
                  <a:pt x="5916304" y="13648"/>
                  <a:pt x="6048233" y="721057"/>
                  <a:pt x="6155140" y="723332"/>
                </a:cubicBezTo>
                <a:cubicBezTo>
                  <a:pt x="6262047" y="725607"/>
                  <a:pt x="6355308" y="25022"/>
                  <a:pt x="6455391" y="27296"/>
                </a:cubicBezTo>
                <a:cubicBezTo>
                  <a:pt x="6555474" y="29570"/>
                  <a:pt x="6701050" y="634621"/>
                  <a:pt x="6755641" y="736979"/>
                </a:cubicBezTo>
              </a:path>
            </a:pathLst>
          </a:cu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952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899592" y="2844790"/>
            <a:ext cx="115212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/>
                </a:solidFill>
              </a:rPr>
              <a:t>Botão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3928546" y="2844790"/>
            <a:ext cx="115212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/>
                </a:solidFill>
              </a:rPr>
              <a:t>LED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764812" y="908720"/>
            <a:ext cx="74795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Quando o botão é apertado, o </a:t>
            </a:r>
            <a:r>
              <a:rPr lang="pt-BR" dirty="0" err="1"/>
              <a:t>A</a:t>
            </a:r>
            <a:r>
              <a:rPr lang="pt-BR" dirty="0" err="1" smtClean="0"/>
              <a:t>rduino</a:t>
            </a:r>
            <a:r>
              <a:rPr lang="pt-BR" dirty="0" smtClean="0"/>
              <a:t> envia uma mensagem para o </a:t>
            </a:r>
            <a:r>
              <a:rPr lang="pt-BR" dirty="0" err="1"/>
              <a:t>B</a:t>
            </a:r>
            <a:r>
              <a:rPr lang="pt-BR" dirty="0" err="1" smtClean="0"/>
              <a:t>eaglebone</a:t>
            </a:r>
            <a:r>
              <a:rPr lang="pt-BR" dirty="0" smtClean="0"/>
              <a:t>  “O botão foi apertado”.</a:t>
            </a:r>
          </a:p>
          <a:p>
            <a:endParaRPr lang="pt-BR" dirty="0" smtClean="0"/>
          </a:p>
          <a:p>
            <a:r>
              <a:rPr lang="pt-BR" dirty="0" smtClean="0"/>
              <a:t>Após a recepção da mensagem, o </a:t>
            </a:r>
            <a:r>
              <a:rPr lang="pt-BR" dirty="0" err="1"/>
              <a:t>B</a:t>
            </a:r>
            <a:r>
              <a:rPr lang="pt-BR" dirty="0" err="1" smtClean="0"/>
              <a:t>eaglebone</a:t>
            </a:r>
            <a:r>
              <a:rPr lang="pt-BR" dirty="0" smtClean="0"/>
              <a:t> manda uma mensagem para o </a:t>
            </a:r>
            <a:r>
              <a:rPr lang="pt-BR" dirty="0" err="1"/>
              <a:t>A</a:t>
            </a:r>
            <a:r>
              <a:rPr lang="pt-BR" dirty="0" err="1" smtClean="0"/>
              <a:t>rduino</a:t>
            </a:r>
            <a:r>
              <a:rPr lang="pt-BR" dirty="0" smtClean="0"/>
              <a:t> acender o Led por </a:t>
            </a:r>
            <a:r>
              <a:rPr lang="pt-BR" dirty="0" err="1" smtClean="0"/>
              <a:t>Xms</a:t>
            </a:r>
            <a:r>
              <a:rPr lang="pt-BR" dirty="0" smtClean="0"/>
              <a:t>.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21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899592" y="2708920"/>
            <a:ext cx="1440160" cy="7119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/>
                </a:solidFill>
              </a:rPr>
              <a:t>Sensor Ultrassônico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3059832" y="2731506"/>
            <a:ext cx="1440160" cy="7119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/>
                </a:solidFill>
              </a:rPr>
              <a:t>Buzina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82747" y="548680"/>
            <a:ext cx="74795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O </a:t>
            </a:r>
            <a:r>
              <a:rPr lang="pt-BR" dirty="0" err="1"/>
              <a:t>A</a:t>
            </a:r>
            <a:r>
              <a:rPr lang="pt-BR" dirty="0" err="1" smtClean="0"/>
              <a:t>rduino</a:t>
            </a:r>
            <a:r>
              <a:rPr lang="pt-BR" dirty="0" smtClean="0"/>
              <a:t> envia uma mensagem para o </a:t>
            </a:r>
            <a:r>
              <a:rPr lang="pt-BR" dirty="0" err="1"/>
              <a:t>B</a:t>
            </a:r>
            <a:r>
              <a:rPr lang="pt-BR" dirty="0" err="1" smtClean="0"/>
              <a:t>eaglebone</a:t>
            </a:r>
            <a:r>
              <a:rPr lang="pt-BR" dirty="0" smtClean="0"/>
              <a:t>  “distância X” medida pelo </a:t>
            </a:r>
            <a:r>
              <a:rPr lang="pt-BR" dirty="0"/>
              <a:t>sensor ultrassônico </a:t>
            </a:r>
            <a:r>
              <a:rPr lang="de-DE" dirty="0"/>
              <a:t> HC-SR04 </a:t>
            </a:r>
            <a:r>
              <a:rPr lang="de-DE" dirty="0" smtClean="0"/>
              <a:t>a cada t ms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Se a distância medida for  X&lt; b, o </a:t>
            </a:r>
            <a:r>
              <a:rPr lang="pt-BR" dirty="0" err="1"/>
              <a:t>B</a:t>
            </a:r>
            <a:r>
              <a:rPr lang="pt-BR" dirty="0" err="1" smtClean="0"/>
              <a:t>eaglebone</a:t>
            </a:r>
            <a:r>
              <a:rPr lang="pt-BR" dirty="0" smtClean="0"/>
              <a:t> envia uma mensagem para o </a:t>
            </a:r>
            <a:r>
              <a:rPr lang="pt-BR" dirty="0" err="1" smtClean="0"/>
              <a:t>Arduino</a:t>
            </a:r>
            <a:r>
              <a:rPr lang="pt-BR" dirty="0" smtClean="0"/>
              <a:t> ligar a buzina.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864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357764"/>
              </p:ext>
            </p:extLst>
          </p:nvPr>
        </p:nvGraphicFramePr>
        <p:xfrm>
          <a:off x="107498" y="476672"/>
          <a:ext cx="8928997" cy="3416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5571"/>
                <a:gridCol w="1172707"/>
                <a:gridCol w="1378435"/>
                <a:gridCol w="1275571"/>
                <a:gridCol w="1275571"/>
                <a:gridCol w="1275571"/>
                <a:gridCol w="1275571"/>
              </a:tblGrid>
              <a:tr h="72008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Dispositivos</a:t>
                      </a:r>
                      <a:r>
                        <a:rPr lang="de-DE" sz="1600" baseline="0" dirty="0" smtClean="0"/>
                        <a:t> de Campo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Emissor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Receptor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Trigger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Identificador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DLC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Data</a:t>
                      </a:r>
                    </a:p>
                    <a:p>
                      <a:endParaRPr lang="de-DE" sz="1600" dirty="0"/>
                    </a:p>
                  </a:txBody>
                  <a:tcPr/>
                </a:tc>
              </a:tr>
              <a:tr h="608274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Botao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Arduino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Beaglebone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Apertar o botao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10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1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1</a:t>
                      </a:r>
                      <a:endParaRPr lang="de-DE" sz="1600" dirty="0"/>
                    </a:p>
                  </a:txBody>
                  <a:tcPr/>
                </a:tc>
              </a:tr>
              <a:tr h="608274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Led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Beaglebone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Arduino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30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1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1</a:t>
                      </a:r>
                      <a:endParaRPr lang="de-DE" sz="1600" dirty="0"/>
                    </a:p>
                  </a:txBody>
                  <a:tcPr/>
                </a:tc>
              </a:tr>
              <a:tr h="871684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Sensor Ultrassônico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Arduino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Beaglebone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20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1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Xcm</a:t>
                      </a:r>
                      <a:endParaRPr lang="de-DE" sz="1600" dirty="0"/>
                    </a:p>
                  </a:txBody>
                  <a:tcPr/>
                </a:tc>
              </a:tr>
              <a:tr h="608274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Buzina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Beaglebone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smtClean="0"/>
                        <a:t>Arduino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40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1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1</a:t>
                      </a:r>
                      <a:endParaRPr lang="de-DE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520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913" y="2124075"/>
            <a:ext cx="3686175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Conector de seta reta 2"/>
          <p:cNvCxnSpPr/>
          <p:nvPr/>
        </p:nvCxnSpPr>
        <p:spPr>
          <a:xfrm flipV="1">
            <a:off x="5292080" y="1916832"/>
            <a:ext cx="648072" cy="57606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/>
          <p:cNvCxnSpPr/>
          <p:nvPr/>
        </p:nvCxnSpPr>
        <p:spPr>
          <a:xfrm flipV="1">
            <a:off x="5724128" y="2276872"/>
            <a:ext cx="690960" cy="50405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 flipH="1" flipV="1">
            <a:off x="2123728" y="3284984"/>
            <a:ext cx="1152128" cy="28803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 flipH="1" flipV="1">
            <a:off x="2483768" y="3933056"/>
            <a:ext cx="792088" cy="14401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 flipH="1">
            <a:off x="3059832" y="4365104"/>
            <a:ext cx="432048" cy="21602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 flipV="1">
            <a:off x="4139952" y="2124075"/>
            <a:ext cx="0" cy="80086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 flipV="1">
            <a:off x="4977210" y="1916832"/>
            <a:ext cx="72008" cy="100811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>
            <a:off x="5148064" y="3284984"/>
            <a:ext cx="702284" cy="7920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>
            <a:off x="4427984" y="3573016"/>
            <a:ext cx="720080" cy="7920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/>
          <p:nvPr/>
        </p:nvCxnSpPr>
        <p:spPr>
          <a:xfrm>
            <a:off x="3923928" y="3717032"/>
            <a:ext cx="864096" cy="93610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/>
          <p:cNvCxnSpPr/>
          <p:nvPr/>
        </p:nvCxnSpPr>
        <p:spPr>
          <a:xfrm flipV="1">
            <a:off x="5850348" y="2780928"/>
            <a:ext cx="881892" cy="50405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/>
          <p:cNvCxnSpPr/>
          <p:nvPr/>
        </p:nvCxnSpPr>
        <p:spPr>
          <a:xfrm flipV="1">
            <a:off x="6156176" y="3032956"/>
            <a:ext cx="720080" cy="3960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Conector de seta reta 1027"/>
          <p:cNvCxnSpPr/>
          <p:nvPr/>
        </p:nvCxnSpPr>
        <p:spPr>
          <a:xfrm>
            <a:off x="6069608" y="3429000"/>
            <a:ext cx="662632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Conector de seta reta 1029"/>
          <p:cNvCxnSpPr/>
          <p:nvPr/>
        </p:nvCxnSpPr>
        <p:spPr>
          <a:xfrm>
            <a:off x="5940152" y="3429000"/>
            <a:ext cx="351142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Conector de seta reta 1031"/>
          <p:cNvCxnSpPr/>
          <p:nvPr/>
        </p:nvCxnSpPr>
        <p:spPr>
          <a:xfrm flipH="1">
            <a:off x="3779912" y="4185084"/>
            <a:ext cx="144016" cy="8280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Conector de seta reta 1033"/>
          <p:cNvCxnSpPr/>
          <p:nvPr/>
        </p:nvCxnSpPr>
        <p:spPr>
          <a:xfrm flipH="1" flipV="1">
            <a:off x="4427984" y="1844824"/>
            <a:ext cx="432048" cy="11881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79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171825" y="1195388"/>
            <a:ext cx="2800350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Conector de seta reta 2"/>
          <p:cNvCxnSpPr/>
          <p:nvPr/>
        </p:nvCxnSpPr>
        <p:spPr>
          <a:xfrm flipH="1">
            <a:off x="1460332" y="2708920"/>
            <a:ext cx="1152128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/>
          <p:cNvCxnSpPr/>
          <p:nvPr/>
        </p:nvCxnSpPr>
        <p:spPr>
          <a:xfrm flipH="1">
            <a:off x="2195738" y="4221088"/>
            <a:ext cx="739192" cy="36004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6528392" y="2492896"/>
            <a:ext cx="635131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6624228" y="3429000"/>
            <a:ext cx="635131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>
            <a:off x="6222134" y="4077072"/>
            <a:ext cx="1037225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>
            <a:off x="6190520" y="4581128"/>
            <a:ext cx="0" cy="72008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>
            <a:off x="6402859" y="4437112"/>
            <a:ext cx="221369" cy="39604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>
            <a:off x="6624228" y="4437112"/>
            <a:ext cx="775671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/>
          <p:nvPr/>
        </p:nvCxnSpPr>
        <p:spPr>
          <a:xfrm flipV="1">
            <a:off x="5796136" y="1667017"/>
            <a:ext cx="620614" cy="87005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/>
          <p:nvPr/>
        </p:nvCxnSpPr>
        <p:spPr>
          <a:xfrm flipV="1">
            <a:off x="5436096" y="1520577"/>
            <a:ext cx="0" cy="137119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/>
          <p:nvPr/>
        </p:nvCxnSpPr>
        <p:spPr>
          <a:xfrm flipV="1">
            <a:off x="3347864" y="1482351"/>
            <a:ext cx="6503" cy="166124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/>
          <p:cNvCxnSpPr/>
          <p:nvPr/>
        </p:nvCxnSpPr>
        <p:spPr>
          <a:xfrm flipV="1">
            <a:off x="3995936" y="1927865"/>
            <a:ext cx="0" cy="56503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 flipH="1" flipV="1">
            <a:off x="1433015" y="3429000"/>
            <a:ext cx="905372" cy="718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/>
          <p:cNvCxnSpPr/>
          <p:nvPr/>
        </p:nvCxnSpPr>
        <p:spPr>
          <a:xfrm flipH="1">
            <a:off x="1403648" y="4077072"/>
            <a:ext cx="93474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/>
          <p:cNvCxnSpPr/>
          <p:nvPr/>
        </p:nvCxnSpPr>
        <p:spPr>
          <a:xfrm>
            <a:off x="3491880" y="4221088"/>
            <a:ext cx="0" cy="88906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/>
          <p:nvPr/>
        </p:nvCxnSpPr>
        <p:spPr>
          <a:xfrm>
            <a:off x="5436096" y="3626791"/>
            <a:ext cx="0" cy="126037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/>
          <p:nvPr/>
        </p:nvCxnSpPr>
        <p:spPr>
          <a:xfrm>
            <a:off x="4932040" y="4329100"/>
            <a:ext cx="0" cy="94556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/>
          <p:cNvCxnSpPr/>
          <p:nvPr/>
        </p:nvCxnSpPr>
        <p:spPr>
          <a:xfrm flipV="1">
            <a:off x="4572000" y="1657919"/>
            <a:ext cx="0" cy="162301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CaixaDeTexto 2047"/>
          <p:cNvSpPr txBox="1"/>
          <p:nvPr/>
        </p:nvSpPr>
        <p:spPr>
          <a:xfrm>
            <a:off x="3513977" y="1261790"/>
            <a:ext cx="86409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Debug Serial Header</a:t>
            </a:r>
            <a:endParaRPr lang="de-DE" sz="1200" dirty="0"/>
          </a:p>
        </p:txBody>
      </p:sp>
      <p:sp>
        <p:nvSpPr>
          <p:cNvPr id="37" name="CaixaDeTexto 36"/>
          <p:cNvSpPr txBox="1"/>
          <p:nvPr/>
        </p:nvSpPr>
        <p:spPr>
          <a:xfrm>
            <a:off x="2934930" y="1159186"/>
            <a:ext cx="57606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DDR3</a:t>
            </a:r>
            <a:endParaRPr lang="de-DE" sz="1200" dirty="0"/>
          </a:p>
        </p:txBody>
      </p:sp>
      <p:sp>
        <p:nvSpPr>
          <p:cNvPr id="38" name="CaixaDeTexto 37"/>
          <p:cNvSpPr txBox="1"/>
          <p:nvPr/>
        </p:nvSpPr>
        <p:spPr>
          <a:xfrm>
            <a:off x="4211960" y="1113020"/>
            <a:ext cx="8640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/>
              <a:t>AM3358BZCZ100</a:t>
            </a:r>
          </a:p>
        </p:txBody>
      </p:sp>
      <p:sp>
        <p:nvSpPr>
          <p:cNvPr id="39" name="CaixaDeTexto 38"/>
          <p:cNvSpPr txBox="1"/>
          <p:nvPr/>
        </p:nvSpPr>
        <p:spPr>
          <a:xfrm>
            <a:off x="5078552" y="1261790"/>
            <a:ext cx="114358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TPS65217C</a:t>
            </a:r>
            <a:endParaRPr lang="de-DE" sz="1200" dirty="0"/>
          </a:p>
        </p:txBody>
      </p:sp>
      <p:sp>
        <p:nvSpPr>
          <p:cNvPr id="45" name="CaixaDeTexto 44"/>
          <p:cNvSpPr txBox="1"/>
          <p:nvPr/>
        </p:nvSpPr>
        <p:spPr>
          <a:xfrm>
            <a:off x="6190520" y="1196254"/>
            <a:ext cx="114358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Conectores de Bateria</a:t>
            </a:r>
            <a:endParaRPr lang="de-DE" sz="1200" dirty="0"/>
          </a:p>
        </p:txBody>
      </p:sp>
      <p:sp>
        <p:nvSpPr>
          <p:cNvPr id="47" name="CaixaDeTexto 46"/>
          <p:cNvSpPr txBox="1"/>
          <p:nvPr/>
        </p:nvSpPr>
        <p:spPr>
          <a:xfrm>
            <a:off x="6828108" y="2201312"/>
            <a:ext cx="114358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5VDC</a:t>
            </a:r>
            <a:endParaRPr lang="de-DE" sz="1200" dirty="0"/>
          </a:p>
        </p:txBody>
      </p:sp>
      <p:sp>
        <p:nvSpPr>
          <p:cNvPr id="49" name="CaixaDeTexto 48"/>
          <p:cNvSpPr txBox="1"/>
          <p:nvPr/>
        </p:nvSpPr>
        <p:spPr>
          <a:xfrm>
            <a:off x="6770510" y="3005092"/>
            <a:ext cx="114358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Ethernet</a:t>
            </a:r>
            <a:endParaRPr lang="de-DE" sz="1200" dirty="0"/>
          </a:p>
        </p:txBody>
      </p:sp>
      <p:sp>
        <p:nvSpPr>
          <p:cNvPr id="50" name="CaixaDeTexto 49"/>
          <p:cNvSpPr txBox="1"/>
          <p:nvPr/>
        </p:nvSpPr>
        <p:spPr>
          <a:xfrm>
            <a:off x="6805613" y="3815629"/>
            <a:ext cx="114358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Power</a:t>
            </a:r>
            <a:endParaRPr lang="de-DE" sz="1200" dirty="0"/>
          </a:p>
        </p:txBody>
      </p:sp>
      <p:sp>
        <p:nvSpPr>
          <p:cNvPr id="54" name="CaixaDeTexto 53"/>
          <p:cNvSpPr txBox="1"/>
          <p:nvPr/>
        </p:nvSpPr>
        <p:spPr>
          <a:xfrm>
            <a:off x="6528392" y="4160113"/>
            <a:ext cx="114358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USB Cliente</a:t>
            </a:r>
            <a:endParaRPr lang="de-DE" sz="1200" dirty="0"/>
          </a:p>
        </p:txBody>
      </p:sp>
      <p:sp>
        <p:nvSpPr>
          <p:cNvPr id="56" name="CaixaDeTexto 55"/>
          <p:cNvSpPr txBox="1"/>
          <p:nvPr/>
        </p:nvSpPr>
        <p:spPr>
          <a:xfrm>
            <a:off x="6528392" y="4833156"/>
            <a:ext cx="114358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LEDS</a:t>
            </a:r>
            <a:endParaRPr lang="de-DE" sz="1200" dirty="0"/>
          </a:p>
        </p:txBody>
      </p:sp>
      <p:sp>
        <p:nvSpPr>
          <p:cNvPr id="57" name="CaixaDeTexto 56"/>
          <p:cNvSpPr txBox="1"/>
          <p:nvPr/>
        </p:nvSpPr>
        <p:spPr>
          <a:xfrm>
            <a:off x="5941752" y="5274660"/>
            <a:ext cx="114358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Reset</a:t>
            </a:r>
            <a:endParaRPr lang="de-DE" sz="1200" dirty="0"/>
          </a:p>
        </p:txBody>
      </p:sp>
      <p:sp>
        <p:nvSpPr>
          <p:cNvPr id="58" name="CaixaDeTexto 57"/>
          <p:cNvSpPr txBox="1"/>
          <p:nvPr/>
        </p:nvSpPr>
        <p:spPr>
          <a:xfrm>
            <a:off x="4981831" y="4887162"/>
            <a:ext cx="114358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Ethernet PHY</a:t>
            </a:r>
            <a:endParaRPr lang="de-DE" sz="1200" dirty="0"/>
          </a:p>
        </p:txBody>
      </p:sp>
      <p:sp>
        <p:nvSpPr>
          <p:cNvPr id="61" name="CaixaDeTexto 60"/>
          <p:cNvSpPr txBox="1"/>
          <p:nvPr/>
        </p:nvSpPr>
        <p:spPr>
          <a:xfrm>
            <a:off x="4658174" y="5267636"/>
            <a:ext cx="114358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eMMC</a:t>
            </a:r>
            <a:endParaRPr lang="de-DE" sz="1200" dirty="0"/>
          </a:p>
        </p:txBody>
      </p:sp>
      <p:sp>
        <p:nvSpPr>
          <p:cNvPr id="65" name="CaixaDeTexto 64"/>
          <p:cNvSpPr txBox="1"/>
          <p:nvPr/>
        </p:nvSpPr>
        <p:spPr>
          <a:xfrm>
            <a:off x="3067860" y="5164161"/>
            <a:ext cx="114358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HDMI Framer</a:t>
            </a:r>
            <a:endParaRPr lang="de-DE" sz="1200" dirty="0"/>
          </a:p>
        </p:txBody>
      </p:sp>
      <p:sp>
        <p:nvSpPr>
          <p:cNvPr id="71" name="CaixaDeTexto 70"/>
          <p:cNvSpPr txBox="1"/>
          <p:nvPr/>
        </p:nvSpPr>
        <p:spPr>
          <a:xfrm>
            <a:off x="1682183" y="4621789"/>
            <a:ext cx="114358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Boot Switch</a:t>
            </a:r>
            <a:endParaRPr lang="de-DE" sz="1200" dirty="0"/>
          </a:p>
        </p:txBody>
      </p:sp>
      <p:sp>
        <p:nvSpPr>
          <p:cNvPr id="72" name="CaixaDeTexto 71"/>
          <p:cNvSpPr txBox="1"/>
          <p:nvPr/>
        </p:nvSpPr>
        <p:spPr>
          <a:xfrm>
            <a:off x="1546297" y="3800073"/>
            <a:ext cx="79209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MicroSD</a:t>
            </a:r>
            <a:endParaRPr lang="de-DE" sz="1200" dirty="0"/>
          </a:p>
        </p:txBody>
      </p:sp>
      <p:sp>
        <p:nvSpPr>
          <p:cNvPr id="75" name="CaixaDeTexto 74"/>
          <p:cNvSpPr txBox="1"/>
          <p:nvPr/>
        </p:nvSpPr>
        <p:spPr>
          <a:xfrm>
            <a:off x="1413993" y="3068960"/>
            <a:ext cx="115212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Micro HDMI</a:t>
            </a:r>
            <a:endParaRPr lang="de-DE" sz="1200" dirty="0"/>
          </a:p>
        </p:txBody>
      </p:sp>
      <p:sp>
        <p:nvSpPr>
          <p:cNvPr id="77" name="CaixaDeTexto 76"/>
          <p:cNvSpPr txBox="1"/>
          <p:nvPr/>
        </p:nvSpPr>
        <p:spPr>
          <a:xfrm>
            <a:off x="1573468" y="2440584"/>
            <a:ext cx="114358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USB Host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34981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171825" y="1195388"/>
            <a:ext cx="2800350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4" name="Conector de seta reta 23"/>
          <p:cNvCxnSpPr/>
          <p:nvPr/>
        </p:nvCxnSpPr>
        <p:spPr>
          <a:xfrm flipH="1">
            <a:off x="2934930" y="4293096"/>
            <a:ext cx="419437" cy="77581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/>
          <p:nvPr/>
        </p:nvCxnSpPr>
        <p:spPr>
          <a:xfrm>
            <a:off x="3707904" y="3974261"/>
            <a:ext cx="0" cy="109464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/>
          <p:cNvCxnSpPr/>
          <p:nvPr/>
        </p:nvCxnSpPr>
        <p:spPr>
          <a:xfrm>
            <a:off x="5739205" y="3715576"/>
            <a:ext cx="432048" cy="136309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/>
          <p:cNvCxnSpPr/>
          <p:nvPr/>
        </p:nvCxnSpPr>
        <p:spPr>
          <a:xfrm>
            <a:off x="5247885" y="4390129"/>
            <a:ext cx="0" cy="67877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>
            <a:off x="4572000" y="3280933"/>
            <a:ext cx="0" cy="178797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/>
          <p:cNvSpPr txBox="1"/>
          <p:nvPr/>
        </p:nvSpPr>
        <p:spPr>
          <a:xfrm>
            <a:off x="5091133" y="5074495"/>
            <a:ext cx="86409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Debug Serial Header</a:t>
            </a:r>
            <a:endParaRPr lang="de-DE" sz="1200" dirty="0"/>
          </a:p>
        </p:txBody>
      </p:sp>
      <p:sp>
        <p:nvSpPr>
          <p:cNvPr id="30" name="CaixaDeTexto 29"/>
          <p:cNvSpPr txBox="1"/>
          <p:nvPr/>
        </p:nvSpPr>
        <p:spPr>
          <a:xfrm>
            <a:off x="5955229" y="5091444"/>
            <a:ext cx="57606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DDR3</a:t>
            </a:r>
            <a:endParaRPr lang="de-DE" sz="1200" dirty="0"/>
          </a:p>
        </p:txBody>
      </p:sp>
      <p:sp>
        <p:nvSpPr>
          <p:cNvPr id="31" name="CaixaDeTexto 30"/>
          <p:cNvSpPr txBox="1"/>
          <p:nvPr/>
        </p:nvSpPr>
        <p:spPr>
          <a:xfrm>
            <a:off x="4227037" y="5068906"/>
            <a:ext cx="8640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/>
              <a:t>AM3358BZCZ100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3256588" y="5074495"/>
            <a:ext cx="114358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TPS65217C</a:t>
            </a:r>
            <a:endParaRPr lang="de-DE" sz="1200" dirty="0"/>
          </a:p>
        </p:txBody>
      </p:sp>
      <p:sp>
        <p:nvSpPr>
          <p:cNvPr id="33" name="CaixaDeTexto 32"/>
          <p:cNvSpPr txBox="1"/>
          <p:nvPr/>
        </p:nvSpPr>
        <p:spPr>
          <a:xfrm>
            <a:off x="2204282" y="5068907"/>
            <a:ext cx="114358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Conectores de Bateria</a:t>
            </a:r>
            <a:endParaRPr lang="de-DE" sz="1200" dirty="0"/>
          </a:p>
        </p:txBody>
      </p:sp>
      <p:cxnSp>
        <p:nvCxnSpPr>
          <p:cNvPr id="45" name="Conector de seta reta 44"/>
          <p:cNvCxnSpPr/>
          <p:nvPr/>
        </p:nvCxnSpPr>
        <p:spPr>
          <a:xfrm flipV="1">
            <a:off x="6171253" y="2021816"/>
            <a:ext cx="462237" cy="6868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/>
          <p:cNvCxnSpPr/>
          <p:nvPr/>
        </p:nvCxnSpPr>
        <p:spPr>
          <a:xfrm flipH="1" flipV="1">
            <a:off x="2800737" y="1852517"/>
            <a:ext cx="199132" cy="42435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46"/>
          <p:cNvCxnSpPr/>
          <p:nvPr/>
        </p:nvCxnSpPr>
        <p:spPr>
          <a:xfrm flipH="1" flipV="1">
            <a:off x="2182641" y="1984274"/>
            <a:ext cx="593432" cy="50544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47"/>
          <p:cNvCxnSpPr/>
          <p:nvPr/>
        </p:nvCxnSpPr>
        <p:spPr>
          <a:xfrm flipV="1">
            <a:off x="4214990" y="1714018"/>
            <a:ext cx="185180" cy="85612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/>
          <p:cNvCxnSpPr/>
          <p:nvPr/>
        </p:nvCxnSpPr>
        <p:spPr>
          <a:xfrm flipV="1">
            <a:off x="3781623" y="1751824"/>
            <a:ext cx="0" cy="147579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/>
          <p:cNvCxnSpPr/>
          <p:nvPr/>
        </p:nvCxnSpPr>
        <p:spPr>
          <a:xfrm flipV="1">
            <a:off x="5718515" y="1976844"/>
            <a:ext cx="0" cy="90836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/>
          <p:cNvSpPr txBox="1"/>
          <p:nvPr/>
        </p:nvSpPr>
        <p:spPr>
          <a:xfrm>
            <a:off x="1919235" y="1613324"/>
            <a:ext cx="66580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LEDS</a:t>
            </a:r>
            <a:endParaRPr lang="de-DE" sz="1200" dirty="0"/>
          </a:p>
        </p:txBody>
      </p:sp>
      <p:sp>
        <p:nvSpPr>
          <p:cNvPr id="52" name="CaixaDeTexto 51"/>
          <p:cNvSpPr txBox="1"/>
          <p:nvPr/>
        </p:nvSpPr>
        <p:spPr>
          <a:xfrm>
            <a:off x="2557230" y="1480325"/>
            <a:ext cx="66850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Reset</a:t>
            </a:r>
            <a:endParaRPr lang="de-DE" sz="1200" dirty="0"/>
          </a:p>
        </p:txBody>
      </p:sp>
      <p:sp>
        <p:nvSpPr>
          <p:cNvPr id="53" name="CaixaDeTexto 52"/>
          <p:cNvSpPr txBox="1"/>
          <p:nvPr/>
        </p:nvSpPr>
        <p:spPr>
          <a:xfrm>
            <a:off x="3169775" y="1474825"/>
            <a:ext cx="114358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Ethernet PHY</a:t>
            </a:r>
            <a:endParaRPr lang="de-DE" sz="1200" dirty="0"/>
          </a:p>
        </p:txBody>
      </p:sp>
      <p:sp>
        <p:nvSpPr>
          <p:cNvPr id="54" name="CaixaDeTexto 53"/>
          <p:cNvSpPr txBox="1"/>
          <p:nvPr/>
        </p:nvSpPr>
        <p:spPr>
          <a:xfrm>
            <a:off x="4247484" y="1474825"/>
            <a:ext cx="114358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eMMC</a:t>
            </a:r>
            <a:endParaRPr lang="de-DE" sz="1200" dirty="0"/>
          </a:p>
        </p:txBody>
      </p:sp>
      <p:sp>
        <p:nvSpPr>
          <p:cNvPr id="55" name="CaixaDeTexto 54"/>
          <p:cNvSpPr txBox="1"/>
          <p:nvPr/>
        </p:nvSpPr>
        <p:spPr>
          <a:xfrm>
            <a:off x="5167414" y="1699845"/>
            <a:ext cx="114358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HDMI Framer</a:t>
            </a:r>
            <a:endParaRPr lang="de-DE" sz="1200" dirty="0"/>
          </a:p>
        </p:txBody>
      </p:sp>
      <p:sp>
        <p:nvSpPr>
          <p:cNvPr id="56" name="CaixaDeTexto 55"/>
          <p:cNvSpPr txBox="1"/>
          <p:nvPr/>
        </p:nvSpPr>
        <p:spPr>
          <a:xfrm>
            <a:off x="6233822" y="1714018"/>
            <a:ext cx="114358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Boot Switch</a:t>
            </a:r>
            <a:endParaRPr lang="de-DE" sz="1200" dirty="0"/>
          </a:p>
        </p:txBody>
      </p:sp>
      <p:cxnSp>
        <p:nvCxnSpPr>
          <p:cNvPr id="77" name="Conector de seta reta 76"/>
          <p:cNvCxnSpPr/>
          <p:nvPr/>
        </p:nvCxnSpPr>
        <p:spPr>
          <a:xfrm flipH="1" flipV="1">
            <a:off x="2204282" y="4446117"/>
            <a:ext cx="355487" cy="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de seta reta 77"/>
          <p:cNvCxnSpPr/>
          <p:nvPr/>
        </p:nvCxnSpPr>
        <p:spPr>
          <a:xfrm flipH="1">
            <a:off x="2063914" y="3645024"/>
            <a:ext cx="406759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de seta reta 78"/>
          <p:cNvCxnSpPr/>
          <p:nvPr/>
        </p:nvCxnSpPr>
        <p:spPr>
          <a:xfrm flipH="1">
            <a:off x="2177478" y="2709192"/>
            <a:ext cx="815129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de seta reta 79"/>
          <p:cNvCxnSpPr/>
          <p:nvPr/>
        </p:nvCxnSpPr>
        <p:spPr>
          <a:xfrm flipH="1" flipV="1">
            <a:off x="2123728" y="2420888"/>
            <a:ext cx="380469" cy="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CaixaDeTexto 80"/>
          <p:cNvSpPr txBox="1"/>
          <p:nvPr/>
        </p:nvSpPr>
        <p:spPr>
          <a:xfrm>
            <a:off x="1691680" y="4304129"/>
            <a:ext cx="114358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5VDC</a:t>
            </a:r>
            <a:endParaRPr lang="de-DE" sz="1200" dirty="0"/>
          </a:p>
        </p:txBody>
      </p:sp>
      <p:sp>
        <p:nvSpPr>
          <p:cNvPr id="82" name="CaixaDeTexto 81"/>
          <p:cNvSpPr txBox="1"/>
          <p:nvPr/>
        </p:nvSpPr>
        <p:spPr>
          <a:xfrm>
            <a:off x="1335775" y="3491926"/>
            <a:ext cx="114358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Ethernet</a:t>
            </a:r>
            <a:endParaRPr lang="de-DE" sz="1200" dirty="0"/>
          </a:p>
        </p:txBody>
      </p:sp>
      <p:sp>
        <p:nvSpPr>
          <p:cNvPr id="83" name="CaixaDeTexto 82"/>
          <p:cNvSpPr txBox="1"/>
          <p:nvPr/>
        </p:nvSpPr>
        <p:spPr>
          <a:xfrm>
            <a:off x="1619672" y="2590484"/>
            <a:ext cx="68079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Power</a:t>
            </a:r>
            <a:endParaRPr lang="de-DE" sz="1200" dirty="0"/>
          </a:p>
        </p:txBody>
      </p:sp>
      <p:sp>
        <p:nvSpPr>
          <p:cNvPr id="84" name="CaixaDeTexto 83"/>
          <p:cNvSpPr txBox="1"/>
          <p:nvPr/>
        </p:nvSpPr>
        <p:spPr>
          <a:xfrm>
            <a:off x="1173890" y="2276872"/>
            <a:ext cx="114358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USB Cliente</a:t>
            </a:r>
            <a:endParaRPr lang="de-DE" sz="1200" dirty="0"/>
          </a:p>
        </p:txBody>
      </p:sp>
      <p:cxnSp>
        <p:nvCxnSpPr>
          <p:cNvPr id="104" name="Conector de seta reta 103"/>
          <p:cNvCxnSpPr/>
          <p:nvPr/>
        </p:nvCxnSpPr>
        <p:spPr>
          <a:xfrm>
            <a:off x="6580353" y="4192987"/>
            <a:ext cx="562658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de seta reta 105"/>
          <p:cNvCxnSpPr/>
          <p:nvPr/>
        </p:nvCxnSpPr>
        <p:spPr>
          <a:xfrm flipV="1">
            <a:off x="6788289" y="3491926"/>
            <a:ext cx="448007" cy="718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de seta reta 106"/>
          <p:cNvCxnSpPr/>
          <p:nvPr/>
        </p:nvCxnSpPr>
        <p:spPr>
          <a:xfrm>
            <a:off x="6805613" y="2863935"/>
            <a:ext cx="277532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CaixaDeTexto 108"/>
          <p:cNvSpPr txBox="1"/>
          <p:nvPr/>
        </p:nvSpPr>
        <p:spPr>
          <a:xfrm>
            <a:off x="7141381" y="2708638"/>
            <a:ext cx="79209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MicroSD</a:t>
            </a:r>
            <a:endParaRPr lang="de-DE" sz="1200" dirty="0"/>
          </a:p>
        </p:txBody>
      </p:sp>
      <p:sp>
        <p:nvSpPr>
          <p:cNvPr id="110" name="CaixaDeTexto 109"/>
          <p:cNvSpPr txBox="1"/>
          <p:nvPr/>
        </p:nvSpPr>
        <p:spPr>
          <a:xfrm>
            <a:off x="7236296" y="3290500"/>
            <a:ext cx="115212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Micro HDMI</a:t>
            </a:r>
            <a:endParaRPr lang="de-DE" sz="1200" dirty="0"/>
          </a:p>
        </p:txBody>
      </p:sp>
      <p:sp>
        <p:nvSpPr>
          <p:cNvPr id="111" name="CaixaDeTexto 110"/>
          <p:cNvSpPr txBox="1"/>
          <p:nvPr/>
        </p:nvSpPr>
        <p:spPr>
          <a:xfrm>
            <a:off x="7144102" y="4054487"/>
            <a:ext cx="114358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USB Host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68559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27584" y="1290639"/>
            <a:ext cx="7058025" cy="427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Conector de seta reta 2"/>
          <p:cNvCxnSpPr/>
          <p:nvPr/>
        </p:nvCxnSpPr>
        <p:spPr>
          <a:xfrm flipV="1">
            <a:off x="7322951" y="4725143"/>
            <a:ext cx="281329" cy="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 flipV="1">
            <a:off x="7322951" y="4940490"/>
            <a:ext cx="278852" cy="67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/>
          <p:cNvCxnSpPr/>
          <p:nvPr/>
        </p:nvCxnSpPr>
        <p:spPr>
          <a:xfrm>
            <a:off x="7322951" y="5157192"/>
            <a:ext cx="281329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>
            <a:off x="7322951" y="5373216"/>
            <a:ext cx="278852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7601803" y="4586643"/>
            <a:ext cx="114358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5VDC</a:t>
            </a:r>
            <a:endParaRPr lang="de-DE" sz="1600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7583206" y="4802668"/>
            <a:ext cx="114358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CAN HIGH</a:t>
            </a:r>
            <a:endParaRPr lang="de-DE" sz="16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572147" y="5018692"/>
            <a:ext cx="114358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CAN LOW</a:t>
            </a:r>
            <a:endParaRPr lang="de-DE" sz="16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7574736" y="5234716"/>
            <a:ext cx="114358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GND</a:t>
            </a:r>
            <a:endParaRPr lang="de-DE" sz="1600" dirty="0"/>
          </a:p>
        </p:txBody>
      </p:sp>
      <p:cxnSp>
        <p:nvCxnSpPr>
          <p:cNvPr id="16" name="Conector de seta reta 15"/>
          <p:cNvCxnSpPr/>
          <p:nvPr/>
        </p:nvCxnSpPr>
        <p:spPr>
          <a:xfrm>
            <a:off x="5809110" y="4739044"/>
            <a:ext cx="0" cy="99421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/>
          <p:cNvSpPr txBox="1"/>
          <p:nvPr/>
        </p:nvSpPr>
        <p:spPr>
          <a:xfrm>
            <a:off x="5436096" y="5720804"/>
            <a:ext cx="187220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Transceptor ISO1050DW</a:t>
            </a:r>
            <a:endParaRPr lang="de-DE" sz="1600" dirty="0"/>
          </a:p>
        </p:txBody>
      </p:sp>
      <p:cxnSp>
        <p:nvCxnSpPr>
          <p:cNvPr id="15" name="Conector de seta reta 14"/>
          <p:cNvCxnSpPr/>
          <p:nvPr/>
        </p:nvCxnSpPr>
        <p:spPr>
          <a:xfrm>
            <a:off x="4644008" y="4802668"/>
            <a:ext cx="0" cy="91813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3779912" y="5734704"/>
            <a:ext cx="172819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600" dirty="0" smtClean="0"/>
              <a:t>Buffer SN74AHC1G126 </a:t>
            </a:r>
            <a:endParaRPr lang="de-DE" sz="1600" dirty="0"/>
          </a:p>
        </p:txBody>
      </p:sp>
      <p:cxnSp>
        <p:nvCxnSpPr>
          <p:cNvPr id="18" name="Conector de seta reta 17"/>
          <p:cNvCxnSpPr/>
          <p:nvPr/>
        </p:nvCxnSpPr>
        <p:spPr>
          <a:xfrm flipH="1">
            <a:off x="899592" y="4686962"/>
            <a:ext cx="610749" cy="84014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/>
          <p:cNvSpPr txBox="1"/>
          <p:nvPr/>
        </p:nvSpPr>
        <p:spPr>
          <a:xfrm>
            <a:off x="683568" y="5527104"/>
            <a:ext cx="129614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EEPROM</a:t>
            </a:r>
            <a:r>
              <a:rPr lang="de-DE" sz="1200" dirty="0" smtClean="0"/>
              <a:t> </a:t>
            </a:r>
            <a:endParaRPr lang="de-DE" sz="1200" dirty="0"/>
          </a:p>
        </p:txBody>
      </p:sp>
      <p:cxnSp>
        <p:nvCxnSpPr>
          <p:cNvPr id="22" name="Conector de seta reta 21"/>
          <p:cNvCxnSpPr/>
          <p:nvPr/>
        </p:nvCxnSpPr>
        <p:spPr>
          <a:xfrm flipV="1">
            <a:off x="5652120" y="1124744"/>
            <a:ext cx="0" cy="208823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/>
          <p:cNvSpPr txBox="1"/>
          <p:nvPr/>
        </p:nvSpPr>
        <p:spPr>
          <a:xfrm>
            <a:off x="4716015" y="831064"/>
            <a:ext cx="260693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Conversor DC-DC MSLU102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31549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0" t="7895" r="53302" b="18092"/>
          <a:stretch/>
        </p:blipFill>
        <p:spPr bwMode="auto">
          <a:xfrm>
            <a:off x="1691680" y="577516"/>
            <a:ext cx="5823284" cy="5414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514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36" t="32974" r="27904" b="18534"/>
          <a:stretch/>
        </p:blipFill>
        <p:spPr bwMode="auto">
          <a:xfrm>
            <a:off x="1547664" y="1196752"/>
            <a:ext cx="5927835" cy="3547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636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4" t="24513" r="53705" b="18092"/>
          <a:stretch/>
        </p:blipFill>
        <p:spPr bwMode="auto">
          <a:xfrm>
            <a:off x="1763688" y="1340768"/>
            <a:ext cx="5438899" cy="419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52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8" t="36349" r="64240" b="37006"/>
          <a:stretch/>
        </p:blipFill>
        <p:spPr bwMode="auto">
          <a:xfrm>
            <a:off x="2123728" y="2564904"/>
            <a:ext cx="4884821" cy="1949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166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8" t="50260" r="59297" b="29427"/>
          <a:stretch/>
        </p:blipFill>
        <p:spPr bwMode="auto">
          <a:xfrm>
            <a:off x="537592" y="764704"/>
            <a:ext cx="2362200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8" t="38281" r="57028" b="47656"/>
          <a:stretch/>
        </p:blipFill>
        <p:spPr bwMode="auto">
          <a:xfrm>
            <a:off x="537592" y="2476500"/>
            <a:ext cx="933450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9" t="30209" r="62850" b="60156"/>
          <a:stretch/>
        </p:blipFill>
        <p:spPr bwMode="auto">
          <a:xfrm rot="5400000">
            <a:off x="549293" y="3803751"/>
            <a:ext cx="1181447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5" t="30941" r="66207" b="59935"/>
          <a:stretch/>
        </p:blipFill>
        <p:spPr bwMode="auto">
          <a:xfrm rot="5400000">
            <a:off x="2139222" y="4147351"/>
            <a:ext cx="1166883" cy="667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2" t="10453" r="48140" b="38367"/>
          <a:stretch/>
        </p:blipFill>
        <p:spPr bwMode="auto">
          <a:xfrm>
            <a:off x="3851920" y="604550"/>
            <a:ext cx="5016901" cy="3743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8" descr="Image result for 1x Piezo Speak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" name="AutoShape 10" descr="Image result for 1x Piezo Speaker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6" t="5523" r="26794" b="14672"/>
          <a:stretch/>
        </p:blipFill>
        <p:spPr bwMode="auto">
          <a:xfrm>
            <a:off x="2267744" y="2476500"/>
            <a:ext cx="909840" cy="1140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 descr="Image result for led azul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5" t="7582" r="10728" b="8931"/>
          <a:stretch/>
        </p:blipFill>
        <p:spPr bwMode="auto">
          <a:xfrm rot="19092603">
            <a:off x="6759759" y="4518862"/>
            <a:ext cx="1119810" cy="1158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Image result for led verde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9" t="12907" r="34756" b="13395"/>
          <a:stretch/>
        </p:blipFill>
        <p:spPr bwMode="auto">
          <a:xfrm rot="20384084">
            <a:off x="5930923" y="4352960"/>
            <a:ext cx="795648" cy="157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7" descr="Image result for led vermelho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19" descr="Image result for led vermelh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26471">
            <a:off x="4474145" y="4714530"/>
            <a:ext cx="1379227" cy="926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077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arduino123.com/uploads/allimg/130729/1-130H914062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1628800"/>
            <a:ext cx="5653020" cy="384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ector de seta reta 2"/>
          <p:cNvCxnSpPr/>
          <p:nvPr/>
        </p:nvCxnSpPr>
        <p:spPr>
          <a:xfrm flipV="1">
            <a:off x="5796136" y="4437112"/>
            <a:ext cx="864096" cy="1655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/>
          <p:cNvSpPr txBox="1"/>
          <p:nvPr/>
        </p:nvSpPr>
        <p:spPr>
          <a:xfrm>
            <a:off x="6660232" y="4219380"/>
            <a:ext cx="129614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ATmega328P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35194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ecx.images-amazon.com/images/I/71SuZE8EKbL._SL1500_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3" t="21489" r="13191" b="23607"/>
          <a:stretch/>
        </p:blipFill>
        <p:spPr bwMode="auto">
          <a:xfrm>
            <a:off x="1331640" y="1530434"/>
            <a:ext cx="6012160" cy="410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ector de seta reta 2"/>
          <p:cNvCxnSpPr/>
          <p:nvPr/>
        </p:nvCxnSpPr>
        <p:spPr>
          <a:xfrm flipV="1">
            <a:off x="4067945" y="1384597"/>
            <a:ext cx="269775" cy="198895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 flipH="1" flipV="1">
            <a:off x="2866678" y="1384597"/>
            <a:ext cx="576064" cy="184493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500264" y="759633"/>
            <a:ext cx="222386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Controlador CAN</a:t>
            </a:r>
          </a:p>
          <a:p>
            <a:pPr algn="ctr"/>
            <a:r>
              <a:rPr lang="de-DE" dirty="0" smtClean="0"/>
              <a:t>MCP 2515</a:t>
            </a:r>
            <a:endParaRPr lang="de-DE" dirty="0"/>
          </a:p>
        </p:txBody>
      </p:sp>
      <p:cxnSp>
        <p:nvCxnSpPr>
          <p:cNvPr id="9" name="Conector de seta reta 8"/>
          <p:cNvCxnSpPr/>
          <p:nvPr/>
        </p:nvCxnSpPr>
        <p:spPr>
          <a:xfrm>
            <a:off x="6516216" y="4221088"/>
            <a:ext cx="122413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 flipH="1">
            <a:off x="2987824" y="5270739"/>
            <a:ext cx="153380" cy="72008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>
            <a:off x="3535946" y="5270739"/>
            <a:ext cx="136119" cy="72008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7740352" y="4067199"/>
            <a:ext cx="114358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smtClean="0"/>
              <a:t>GND</a:t>
            </a:r>
            <a:endParaRPr lang="de-DE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3393604" y="6001542"/>
            <a:ext cx="112959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smtClean="0"/>
              <a:t>CAN LOW</a:t>
            </a:r>
            <a:endParaRPr lang="de-DE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2195736" y="6001543"/>
            <a:ext cx="13045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smtClean="0"/>
              <a:t>CAN HIGH</a:t>
            </a:r>
          </a:p>
        </p:txBody>
      </p:sp>
      <p:cxnSp>
        <p:nvCxnSpPr>
          <p:cNvPr id="17" name="Conector de seta reta 16"/>
          <p:cNvCxnSpPr/>
          <p:nvPr/>
        </p:nvCxnSpPr>
        <p:spPr>
          <a:xfrm>
            <a:off x="6481700" y="2564904"/>
            <a:ext cx="122413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/>
          <p:cNvSpPr txBox="1"/>
          <p:nvPr/>
        </p:nvSpPr>
        <p:spPr>
          <a:xfrm>
            <a:off x="7740352" y="2411015"/>
            <a:ext cx="7200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smtClean="0"/>
              <a:t>GND</a:t>
            </a:r>
            <a:endParaRPr lang="de-DE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1547664" y="785642"/>
            <a:ext cx="212440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Transceptor CAN</a:t>
            </a:r>
          </a:p>
          <a:p>
            <a:pPr algn="ctr"/>
            <a:r>
              <a:rPr lang="de-DE" dirty="0" smtClean="0"/>
              <a:t>MCP 2551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034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679027" y="501330"/>
            <a:ext cx="1440160" cy="5040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/>
                </a:solidFill>
              </a:rPr>
              <a:t>Definição 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2627784" y="1486123"/>
            <a:ext cx="1440160" cy="5040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/>
                </a:solidFill>
              </a:rPr>
              <a:t>Design 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4499992" y="2446251"/>
            <a:ext cx="1656184" cy="5040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/>
                </a:solidFill>
              </a:rPr>
              <a:t>Implementação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6660232" y="3308301"/>
            <a:ext cx="1584176" cy="5040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/>
                </a:solidFill>
              </a:rPr>
              <a:t>Integração e Validação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6" name="Fluxograma: Documento 5"/>
          <p:cNvSpPr/>
          <p:nvPr/>
        </p:nvSpPr>
        <p:spPr>
          <a:xfrm>
            <a:off x="926620" y="2708920"/>
            <a:ext cx="930110" cy="860111"/>
          </a:xfrm>
          <a:prstGeom prst="flowChartDocumen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Modelo do Sistema</a:t>
            </a:r>
          </a:p>
        </p:txBody>
      </p:sp>
      <p:sp>
        <p:nvSpPr>
          <p:cNvPr id="7" name="Fluxograma: Documento 6"/>
          <p:cNvSpPr/>
          <p:nvPr/>
        </p:nvSpPr>
        <p:spPr>
          <a:xfrm>
            <a:off x="2798333" y="2394085"/>
            <a:ext cx="1099063" cy="756440"/>
          </a:xfrm>
          <a:prstGeom prst="flowChartDocumen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Arquitetura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400" dirty="0">
                <a:solidFill>
                  <a:schemeClr val="tx1"/>
                </a:solidFill>
              </a:rPr>
              <a:t>do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400" dirty="0">
                <a:solidFill>
                  <a:schemeClr val="tx1"/>
                </a:solidFill>
              </a:rPr>
              <a:t>Sistema</a:t>
            </a:r>
          </a:p>
        </p:txBody>
      </p:sp>
      <p:sp>
        <p:nvSpPr>
          <p:cNvPr id="8" name="Fluxograma: Documento 7"/>
          <p:cNvSpPr/>
          <p:nvPr/>
        </p:nvSpPr>
        <p:spPr>
          <a:xfrm>
            <a:off x="4763395" y="3368128"/>
            <a:ext cx="1129378" cy="626511"/>
          </a:xfrm>
          <a:prstGeom prst="flowChartDocumen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Programas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9" name="Fluxograma: Documento 8"/>
          <p:cNvSpPr/>
          <p:nvPr/>
        </p:nvSpPr>
        <p:spPr>
          <a:xfrm>
            <a:off x="6887631" y="5063493"/>
            <a:ext cx="1129378" cy="720080"/>
          </a:xfrm>
          <a:prstGeom prst="flowChartDocumen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Manual do Usuário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2" name="Fluxograma: Terminação 11"/>
          <p:cNvSpPr/>
          <p:nvPr/>
        </p:nvSpPr>
        <p:spPr>
          <a:xfrm>
            <a:off x="6840252" y="4286133"/>
            <a:ext cx="1224136" cy="360040"/>
          </a:xfrm>
          <a:prstGeom prst="flowChartTerminator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Sistema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3" name="Fluxograma: Documento 12"/>
          <p:cNvSpPr/>
          <p:nvPr/>
        </p:nvSpPr>
        <p:spPr>
          <a:xfrm>
            <a:off x="815611" y="1412776"/>
            <a:ext cx="1152128" cy="988525"/>
          </a:xfrm>
          <a:prstGeom prst="flowChartDocumen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Requerimentos do Sistema</a:t>
            </a:r>
          </a:p>
        </p:txBody>
      </p:sp>
      <p:sp>
        <p:nvSpPr>
          <p:cNvPr id="14" name="Fluxograma: Documento 13"/>
          <p:cNvSpPr/>
          <p:nvPr/>
        </p:nvSpPr>
        <p:spPr>
          <a:xfrm>
            <a:off x="2813492" y="3374032"/>
            <a:ext cx="1068746" cy="991072"/>
          </a:xfrm>
          <a:prstGeom prst="flowChartDocumen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Especificacao dos Componentes do Sistema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15" name="Hexágono 14"/>
          <p:cNvSpPr/>
          <p:nvPr/>
        </p:nvSpPr>
        <p:spPr>
          <a:xfrm>
            <a:off x="4582926" y="4380081"/>
            <a:ext cx="1573250" cy="683411"/>
          </a:xfrm>
          <a:prstGeom prst="hexagon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dirty="0" smtClean="0">
                <a:solidFill>
                  <a:schemeClr val="tx1"/>
                </a:solidFill>
              </a:rPr>
              <a:t>Componentes do Sistema</a:t>
            </a:r>
            <a:endParaRPr lang="de-DE" sz="1300" dirty="0">
              <a:solidFill>
                <a:schemeClr val="tx1"/>
              </a:solidFill>
            </a:endParaRPr>
          </a:p>
        </p:txBody>
      </p:sp>
      <p:cxnSp>
        <p:nvCxnSpPr>
          <p:cNvPr id="17" name="Conector de seta reta 16"/>
          <p:cNvCxnSpPr>
            <a:stCxn id="2" idx="2"/>
            <a:endCxn id="13" idx="0"/>
          </p:cNvCxnSpPr>
          <p:nvPr/>
        </p:nvCxnSpPr>
        <p:spPr>
          <a:xfrm flipH="1">
            <a:off x="1391675" y="1005386"/>
            <a:ext cx="7432" cy="40739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>
            <a:stCxn id="13" idx="2"/>
            <a:endCxn id="6" idx="0"/>
          </p:cNvCxnSpPr>
          <p:nvPr/>
        </p:nvCxnSpPr>
        <p:spPr>
          <a:xfrm>
            <a:off x="1391675" y="2335949"/>
            <a:ext cx="0" cy="37297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>
            <a:stCxn id="3" idx="2"/>
            <a:endCxn id="7" idx="0"/>
          </p:cNvCxnSpPr>
          <p:nvPr/>
        </p:nvCxnSpPr>
        <p:spPr>
          <a:xfrm>
            <a:off x="3347864" y="1990179"/>
            <a:ext cx="1" cy="40390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>
            <a:stCxn id="7" idx="2"/>
            <a:endCxn id="14" idx="0"/>
          </p:cNvCxnSpPr>
          <p:nvPr/>
        </p:nvCxnSpPr>
        <p:spPr>
          <a:xfrm>
            <a:off x="3347865" y="3100516"/>
            <a:ext cx="0" cy="27351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>
            <a:stCxn id="4" idx="2"/>
            <a:endCxn id="8" idx="0"/>
          </p:cNvCxnSpPr>
          <p:nvPr/>
        </p:nvCxnSpPr>
        <p:spPr>
          <a:xfrm>
            <a:off x="5328084" y="2950307"/>
            <a:ext cx="0" cy="41782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/>
          <p:cNvCxnSpPr>
            <a:stCxn id="8" idx="2"/>
          </p:cNvCxnSpPr>
          <p:nvPr/>
        </p:nvCxnSpPr>
        <p:spPr>
          <a:xfrm>
            <a:off x="5328084" y="3953220"/>
            <a:ext cx="0" cy="42686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>
            <a:stCxn id="5" idx="2"/>
            <a:endCxn id="12" idx="0"/>
          </p:cNvCxnSpPr>
          <p:nvPr/>
        </p:nvCxnSpPr>
        <p:spPr>
          <a:xfrm>
            <a:off x="7452320" y="3812357"/>
            <a:ext cx="0" cy="47377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/>
          <p:cNvCxnSpPr>
            <a:stCxn id="12" idx="2"/>
            <a:endCxn id="9" idx="0"/>
          </p:cNvCxnSpPr>
          <p:nvPr/>
        </p:nvCxnSpPr>
        <p:spPr>
          <a:xfrm>
            <a:off x="7452320" y="4646173"/>
            <a:ext cx="0" cy="41732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eta em curva para baixo 36"/>
          <p:cNvSpPr/>
          <p:nvPr/>
        </p:nvSpPr>
        <p:spPr>
          <a:xfrm rot="2517186">
            <a:off x="2339752" y="604299"/>
            <a:ext cx="1008112" cy="50405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9" name="Seta em curva para baixo 38"/>
          <p:cNvSpPr/>
          <p:nvPr/>
        </p:nvSpPr>
        <p:spPr>
          <a:xfrm rot="2517186">
            <a:off x="4280679" y="1592824"/>
            <a:ext cx="1008112" cy="50405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0" name="Seta em curva para baixo 39"/>
          <p:cNvSpPr/>
          <p:nvPr/>
        </p:nvSpPr>
        <p:spPr>
          <a:xfrm rot="2517186">
            <a:off x="6336196" y="2446251"/>
            <a:ext cx="1008112" cy="50405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37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>
            <a:off x="5739329" y="3252234"/>
            <a:ext cx="1368152" cy="64807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Ler Mensagens CAN</a:t>
            </a:r>
            <a:endParaRPr lang="de-DE" sz="1200" dirty="0">
              <a:solidFill>
                <a:schemeClr val="tx1"/>
              </a:solidFill>
            </a:endParaRPr>
          </a:p>
        </p:txBody>
      </p:sp>
      <p:grpSp>
        <p:nvGrpSpPr>
          <p:cNvPr id="19" name="Grupo 18"/>
          <p:cNvGrpSpPr/>
          <p:nvPr/>
        </p:nvGrpSpPr>
        <p:grpSpPr>
          <a:xfrm>
            <a:off x="216463" y="4178759"/>
            <a:ext cx="576064" cy="720079"/>
            <a:chOff x="1331640" y="2708920"/>
            <a:chExt cx="648072" cy="1224136"/>
          </a:xfrm>
          <a:solidFill>
            <a:schemeClr val="bg1"/>
          </a:solidFill>
        </p:grpSpPr>
        <p:sp>
          <p:nvSpPr>
            <p:cNvPr id="3" name="Elipse 2"/>
            <p:cNvSpPr/>
            <p:nvPr/>
          </p:nvSpPr>
          <p:spPr>
            <a:xfrm>
              <a:off x="1475656" y="2708920"/>
              <a:ext cx="288032" cy="288032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" name="Conector reto 4"/>
            <p:cNvCxnSpPr>
              <a:stCxn id="3" idx="4"/>
            </p:cNvCxnSpPr>
            <p:nvPr/>
          </p:nvCxnSpPr>
          <p:spPr>
            <a:xfrm>
              <a:off x="1619672" y="2996952"/>
              <a:ext cx="0" cy="648072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to 6"/>
            <p:cNvCxnSpPr/>
            <p:nvPr/>
          </p:nvCxnSpPr>
          <p:spPr>
            <a:xfrm flipV="1">
              <a:off x="1331640" y="3140968"/>
              <a:ext cx="288032" cy="180020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/>
            <p:cNvCxnSpPr/>
            <p:nvPr/>
          </p:nvCxnSpPr>
          <p:spPr>
            <a:xfrm>
              <a:off x="1619672" y="3140968"/>
              <a:ext cx="360040" cy="180020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 flipH="1">
              <a:off x="1331640" y="3645024"/>
              <a:ext cx="288032" cy="288032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/>
            <p:cNvCxnSpPr/>
            <p:nvPr/>
          </p:nvCxnSpPr>
          <p:spPr>
            <a:xfrm>
              <a:off x="1619672" y="3645024"/>
              <a:ext cx="360040" cy="288032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o 19"/>
          <p:cNvGrpSpPr/>
          <p:nvPr/>
        </p:nvGrpSpPr>
        <p:grpSpPr>
          <a:xfrm>
            <a:off x="8088179" y="4369369"/>
            <a:ext cx="576064" cy="720079"/>
            <a:chOff x="1331640" y="2708920"/>
            <a:chExt cx="648072" cy="1224136"/>
          </a:xfrm>
          <a:solidFill>
            <a:schemeClr val="bg1"/>
          </a:solidFill>
        </p:grpSpPr>
        <p:sp>
          <p:nvSpPr>
            <p:cNvPr id="21" name="Elipse 20"/>
            <p:cNvSpPr/>
            <p:nvPr/>
          </p:nvSpPr>
          <p:spPr>
            <a:xfrm>
              <a:off x="1475656" y="2708920"/>
              <a:ext cx="288032" cy="288032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2" name="Conector reto 21"/>
            <p:cNvCxnSpPr>
              <a:stCxn id="21" idx="4"/>
            </p:cNvCxnSpPr>
            <p:nvPr/>
          </p:nvCxnSpPr>
          <p:spPr>
            <a:xfrm>
              <a:off x="1619672" y="2996952"/>
              <a:ext cx="0" cy="648072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/>
            <p:cNvCxnSpPr/>
            <p:nvPr/>
          </p:nvCxnSpPr>
          <p:spPr>
            <a:xfrm flipV="1">
              <a:off x="1331640" y="3140968"/>
              <a:ext cx="288032" cy="180020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/>
            <p:cNvCxnSpPr/>
            <p:nvPr/>
          </p:nvCxnSpPr>
          <p:spPr>
            <a:xfrm>
              <a:off x="1619672" y="3140968"/>
              <a:ext cx="360040" cy="180020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/>
            <p:cNvCxnSpPr/>
            <p:nvPr/>
          </p:nvCxnSpPr>
          <p:spPr>
            <a:xfrm flipH="1">
              <a:off x="1331640" y="3645024"/>
              <a:ext cx="288032" cy="288032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/>
            <p:cNvCxnSpPr/>
            <p:nvPr/>
          </p:nvCxnSpPr>
          <p:spPr>
            <a:xfrm>
              <a:off x="1619672" y="3645024"/>
              <a:ext cx="360040" cy="288032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aixaDeTexto 26"/>
          <p:cNvSpPr txBox="1"/>
          <p:nvPr/>
        </p:nvSpPr>
        <p:spPr>
          <a:xfrm>
            <a:off x="8154332" y="5173898"/>
            <a:ext cx="651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ECUs</a:t>
            </a:r>
            <a:endParaRPr lang="de-DE" sz="1400" dirty="0"/>
          </a:p>
        </p:txBody>
      </p:sp>
      <p:sp>
        <p:nvSpPr>
          <p:cNvPr id="28" name="CaixaDeTexto 27"/>
          <p:cNvSpPr txBox="1"/>
          <p:nvPr/>
        </p:nvSpPr>
        <p:spPr>
          <a:xfrm>
            <a:off x="0" y="4920018"/>
            <a:ext cx="10151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Sistema de </a:t>
            </a:r>
          </a:p>
          <a:p>
            <a:r>
              <a:rPr lang="de-DE" sz="1400" dirty="0" smtClean="0"/>
              <a:t>Monitora_</a:t>
            </a:r>
          </a:p>
          <a:p>
            <a:r>
              <a:rPr lang="de-DE" sz="1400" dirty="0" smtClean="0"/>
              <a:t>mento CAN BUS</a:t>
            </a:r>
            <a:endParaRPr lang="de-DE" sz="1400" dirty="0"/>
          </a:p>
        </p:txBody>
      </p:sp>
      <p:sp>
        <p:nvSpPr>
          <p:cNvPr id="29" name="Retângulo 28"/>
          <p:cNvSpPr/>
          <p:nvPr/>
        </p:nvSpPr>
        <p:spPr>
          <a:xfrm>
            <a:off x="1015182" y="1844824"/>
            <a:ext cx="6962422" cy="356866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ipse 29"/>
          <p:cNvSpPr/>
          <p:nvPr/>
        </p:nvSpPr>
        <p:spPr>
          <a:xfrm>
            <a:off x="5753101" y="4548909"/>
            <a:ext cx="1368152" cy="64807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Escrever mensagens CAN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31" name="Elipse 30"/>
          <p:cNvSpPr/>
          <p:nvPr/>
        </p:nvSpPr>
        <p:spPr>
          <a:xfrm>
            <a:off x="5189451" y="2183749"/>
            <a:ext cx="1368152" cy="64807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Filtrar mensagens CAN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32" name="Elipse 31"/>
          <p:cNvSpPr/>
          <p:nvPr/>
        </p:nvSpPr>
        <p:spPr>
          <a:xfrm>
            <a:off x="1968798" y="2793117"/>
            <a:ext cx="1709346" cy="80829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Ler mensagens Ethernet TCP/IP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33" name="Elipse 32"/>
          <p:cNvSpPr/>
          <p:nvPr/>
        </p:nvSpPr>
        <p:spPr>
          <a:xfrm>
            <a:off x="2051720" y="4405372"/>
            <a:ext cx="1656184" cy="72008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Escrever mensagens  ethernet TCP/IP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37" name="Elipse 36"/>
          <p:cNvSpPr/>
          <p:nvPr/>
        </p:nvSpPr>
        <p:spPr>
          <a:xfrm>
            <a:off x="4585310" y="3817600"/>
            <a:ext cx="1368152" cy="64807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Decodificar mensagens</a:t>
            </a:r>
            <a:endParaRPr lang="de-DE" sz="1200" dirty="0">
              <a:solidFill>
                <a:schemeClr val="tx1"/>
              </a:solidFill>
            </a:endParaRPr>
          </a:p>
        </p:txBody>
      </p:sp>
      <p:cxnSp>
        <p:nvCxnSpPr>
          <p:cNvPr id="39" name="Conector reto 38"/>
          <p:cNvCxnSpPr>
            <a:endCxn id="2" idx="5"/>
          </p:cNvCxnSpPr>
          <p:nvPr/>
        </p:nvCxnSpPr>
        <p:spPr>
          <a:xfrm flipH="1" flipV="1">
            <a:off x="6907120" y="3805398"/>
            <a:ext cx="1181059" cy="81811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upo 39"/>
          <p:cNvGrpSpPr/>
          <p:nvPr/>
        </p:nvGrpSpPr>
        <p:grpSpPr>
          <a:xfrm>
            <a:off x="4609405" y="5617268"/>
            <a:ext cx="576064" cy="720079"/>
            <a:chOff x="1331640" y="2708920"/>
            <a:chExt cx="648072" cy="1224136"/>
          </a:xfrm>
          <a:solidFill>
            <a:schemeClr val="bg1"/>
          </a:solidFill>
        </p:grpSpPr>
        <p:sp>
          <p:nvSpPr>
            <p:cNvPr id="41" name="Elipse 40"/>
            <p:cNvSpPr/>
            <p:nvPr/>
          </p:nvSpPr>
          <p:spPr>
            <a:xfrm>
              <a:off x="1475656" y="2708920"/>
              <a:ext cx="288032" cy="288032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2" name="Conector reto 41"/>
            <p:cNvCxnSpPr>
              <a:stCxn id="41" idx="4"/>
            </p:cNvCxnSpPr>
            <p:nvPr/>
          </p:nvCxnSpPr>
          <p:spPr>
            <a:xfrm>
              <a:off x="1619672" y="2996952"/>
              <a:ext cx="0" cy="648072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to 42"/>
            <p:cNvCxnSpPr/>
            <p:nvPr/>
          </p:nvCxnSpPr>
          <p:spPr>
            <a:xfrm flipV="1">
              <a:off x="1331640" y="3140968"/>
              <a:ext cx="288032" cy="180020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to 43"/>
            <p:cNvCxnSpPr/>
            <p:nvPr/>
          </p:nvCxnSpPr>
          <p:spPr>
            <a:xfrm>
              <a:off x="1619672" y="3140968"/>
              <a:ext cx="360040" cy="180020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to 44"/>
            <p:cNvCxnSpPr/>
            <p:nvPr/>
          </p:nvCxnSpPr>
          <p:spPr>
            <a:xfrm flipH="1">
              <a:off x="1331640" y="3645024"/>
              <a:ext cx="288032" cy="288032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to 45"/>
            <p:cNvCxnSpPr/>
            <p:nvPr/>
          </p:nvCxnSpPr>
          <p:spPr>
            <a:xfrm>
              <a:off x="1619672" y="3645024"/>
              <a:ext cx="360040" cy="288032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CaixaDeTexto 46"/>
          <p:cNvSpPr txBox="1"/>
          <p:nvPr/>
        </p:nvSpPr>
        <p:spPr>
          <a:xfrm>
            <a:off x="4433907" y="6355733"/>
            <a:ext cx="893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Protótipo</a:t>
            </a:r>
            <a:endParaRPr lang="de-DE" sz="1400" dirty="0"/>
          </a:p>
        </p:txBody>
      </p:sp>
      <p:sp>
        <p:nvSpPr>
          <p:cNvPr id="51" name="CaixaDeTexto 50"/>
          <p:cNvSpPr txBox="1"/>
          <p:nvPr/>
        </p:nvSpPr>
        <p:spPr>
          <a:xfrm>
            <a:off x="4962649" y="4756788"/>
            <a:ext cx="745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recebe</a:t>
            </a:r>
            <a:endParaRPr lang="de-DE" sz="1400" dirty="0"/>
          </a:p>
        </p:txBody>
      </p:sp>
      <p:sp>
        <p:nvSpPr>
          <p:cNvPr id="52" name="CaixaDeTexto 51"/>
          <p:cNvSpPr txBox="1"/>
          <p:nvPr/>
        </p:nvSpPr>
        <p:spPr>
          <a:xfrm>
            <a:off x="7020272" y="3720726"/>
            <a:ext cx="112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transmitem</a:t>
            </a:r>
            <a:endParaRPr lang="de-DE" sz="1400" dirty="0"/>
          </a:p>
        </p:txBody>
      </p:sp>
      <p:cxnSp>
        <p:nvCxnSpPr>
          <p:cNvPr id="56" name="Conector reto 55"/>
          <p:cNvCxnSpPr>
            <a:stCxn id="2" idx="0"/>
          </p:cNvCxnSpPr>
          <p:nvPr/>
        </p:nvCxnSpPr>
        <p:spPr>
          <a:xfrm flipH="1" flipV="1">
            <a:off x="5953462" y="2831821"/>
            <a:ext cx="469943" cy="420413"/>
          </a:xfrm>
          <a:prstGeom prst="line">
            <a:avLst/>
          </a:prstGeom>
          <a:ln w="12700"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/>
          <p:cNvCxnSpPr>
            <a:endCxn id="30" idx="3"/>
          </p:cNvCxnSpPr>
          <p:nvPr/>
        </p:nvCxnSpPr>
        <p:spPr>
          <a:xfrm flipV="1">
            <a:off x="5025451" y="5102073"/>
            <a:ext cx="928011" cy="51519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to 66"/>
          <p:cNvCxnSpPr>
            <a:endCxn id="2" idx="4"/>
          </p:cNvCxnSpPr>
          <p:nvPr/>
        </p:nvCxnSpPr>
        <p:spPr>
          <a:xfrm flipV="1">
            <a:off x="4993447" y="3900306"/>
            <a:ext cx="1429958" cy="161692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CaixaDeTexto 67"/>
          <p:cNvSpPr txBox="1"/>
          <p:nvPr/>
        </p:nvSpPr>
        <p:spPr>
          <a:xfrm>
            <a:off x="5309877" y="5478921"/>
            <a:ext cx="112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transmite</a:t>
            </a:r>
            <a:endParaRPr lang="de-DE" sz="1400" dirty="0"/>
          </a:p>
        </p:txBody>
      </p:sp>
      <p:cxnSp>
        <p:nvCxnSpPr>
          <p:cNvPr id="70" name="Conector reto 69"/>
          <p:cNvCxnSpPr>
            <a:stCxn id="30" idx="6"/>
          </p:cNvCxnSpPr>
          <p:nvPr/>
        </p:nvCxnSpPr>
        <p:spPr>
          <a:xfrm flipV="1">
            <a:off x="7121253" y="4814123"/>
            <a:ext cx="966926" cy="5882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CaixaDeTexto 70"/>
          <p:cNvSpPr txBox="1"/>
          <p:nvPr/>
        </p:nvSpPr>
        <p:spPr>
          <a:xfrm>
            <a:off x="7231827" y="4866121"/>
            <a:ext cx="745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recebe</a:t>
            </a:r>
            <a:endParaRPr lang="de-DE" sz="1400" dirty="0"/>
          </a:p>
        </p:txBody>
      </p:sp>
      <p:grpSp>
        <p:nvGrpSpPr>
          <p:cNvPr id="79" name="Grupo 78"/>
          <p:cNvGrpSpPr/>
          <p:nvPr/>
        </p:nvGrpSpPr>
        <p:grpSpPr>
          <a:xfrm>
            <a:off x="218978" y="2645426"/>
            <a:ext cx="576064" cy="720079"/>
            <a:chOff x="1331640" y="2708920"/>
            <a:chExt cx="648072" cy="1224136"/>
          </a:xfrm>
          <a:solidFill>
            <a:schemeClr val="bg1"/>
          </a:solidFill>
        </p:grpSpPr>
        <p:sp>
          <p:nvSpPr>
            <p:cNvPr id="80" name="Elipse 79"/>
            <p:cNvSpPr/>
            <p:nvPr/>
          </p:nvSpPr>
          <p:spPr>
            <a:xfrm>
              <a:off x="1475656" y="2708920"/>
              <a:ext cx="288032" cy="288032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81" name="Conector reto 80"/>
            <p:cNvCxnSpPr>
              <a:stCxn id="80" idx="4"/>
            </p:cNvCxnSpPr>
            <p:nvPr/>
          </p:nvCxnSpPr>
          <p:spPr>
            <a:xfrm>
              <a:off x="1619672" y="2996952"/>
              <a:ext cx="0" cy="648072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to 81"/>
            <p:cNvCxnSpPr/>
            <p:nvPr/>
          </p:nvCxnSpPr>
          <p:spPr>
            <a:xfrm flipV="1">
              <a:off x="1331640" y="3140968"/>
              <a:ext cx="288032" cy="180020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to 82"/>
            <p:cNvCxnSpPr/>
            <p:nvPr/>
          </p:nvCxnSpPr>
          <p:spPr>
            <a:xfrm>
              <a:off x="1619672" y="3140968"/>
              <a:ext cx="360040" cy="180020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to 83"/>
            <p:cNvCxnSpPr/>
            <p:nvPr/>
          </p:nvCxnSpPr>
          <p:spPr>
            <a:xfrm flipH="1">
              <a:off x="1331640" y="3645024"/>
              <a:ext cx="288032" cy="288032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to 84"/>
            <p:cNvCxnSpPr/>
            <p:nvPr/>
          </p:nvCxnSpPr>
          <p:spPr>
            <a:xfrm>
              <a:off x="1619672" y="3645024"/>
              <a:ext cx="360040" cy="288032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CaixaDeTexto 85"/>
          <p:cNvSpPr txBox="1"/>
          <p:nvPr/>
        </p:nvSpPr>
        <p:spPr>
          <a:xfrm>
            <a:off x="46535" y="3381920"/>
            <a:ext cx="968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Usuário</a:t>
            </a:r>
            <a:endParaRPr lang="de-DE" sz="1400" dirty="0"/>
          </a:p>
        </p:txBody>
      </p:sp>
      <p:cxnSp>
        <p:nvCxnSpPr>
          <p:cNvPr id="88" name="Conector reto 87"/>
          <p:cNvCxnSpPr>
            <a:endCxn id="32" idx="2"/>
          </p:cNvCxnSpPr>
          <p:nvPr/>
        </p:nvCxnSpPr>
        <p:spPr>
          <a:xfrm>
            <a:off x="792527" y="3196074"/>
            <a:ext cx="1176271" cy="118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CaixaDeTexto 88"/>
          <p:cNvSpPr txBox="1"/>
          <p:nvPr/>
        </p:nvSpPr>
        <p:spPr>
          <a:xfrm>
            <a:off x="1115616" y="2793117"/>
            <a:ext cx="112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transmite</a:t>
            </a:r>
            <a:endParaRPr lang="de-DE" sz="1400" dirty="0"/>
          </a:p>
        </p:txBody>
      </p:sp>
      <p:cxnSp>
        <p:nvCxnSpPr>
          <p:cNvPr id="91" name="Conector reto 90"/>
          <p:cNvCxnSpPr>
            <a:stCxn id="32" idx="3"/>
          </p:cNvCxnSpPr>
          <p:nvPr/>
        </p:nvCxnSpPr>
        <p:spPr>
          <a:xfrm flipH="1">
            <a:off x="792527" y="3483037"/>
            <a:ext cx="1426599" cy="12257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aixaDeTexto 91"/>
          <p:cNvSpPr txBox="1"/>
          <p:nvPr/>
        </p:nvSpPr>
        <p:spPr>
          <a:xfrm>
            <a:off x="1497139" y="3422381"/>
            <a:ext cx="745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recebe</a:t>
            </a:r>
            <a:endParaRPr lang="de-DE" sz="1400" dirty="0"/>
          </a:p>
        </p:txBody>
      </p:sp>
      <p:cxnSp>
        <p:nvCxnSpPr>
          <p:cNvPr id="94" name="Conector reto 93"/>
          <p:cNvCxnSpPr>
            <a:endCxn id="32" idx="4"/>
          </p:cNvCxnSpPr>
          <p:nvPr/>
        </p:nvCxnSpPr>
        <p:spPr>
          <a:xfrm flipH="1" flipV="1">
            <a:off x="2823471" y="3601408"/>
            <a:ext cx="2038210" cy="191582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CaixaDeTexto 94"/>
          <p:cNvSpPr txBox="1"/>
          <p:nvPr/>
        </p:nvSpPr>
        <p:spPr>
          <a:xfrm>
            <a:off x="2933585" y="3689697"/>
            <a:ext cx="112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transmite</a:t>
            </a:r>
            <a:endParaRPr lang="de-DE" sz="1400" dirty="0"/>
          </a:p>
        </p:txBody>
      </p:sp>
      <p:cxnSp>
        <p:nvCxnSpPr>
          <p:cNvPr id="97" name="Conector reto 96"/>
          <p:cNvCxnSpPr>
            <a:endCxn id="33" idx="2"/>
          </p:cNvCxnSpPr>
          <p:nvPr/>
        </p:nvCxnSpPr>
        <p:spPr>
          <a:xfrm flipV="1">
            <a:off x="899592" y="4765412"/>
            <a:ext cx="1152128" cy="4871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CaixaDeTexto 97"/>
          <p:cNvSpPr txBox="1"/>
          <p:nvPr/>
        </p:nvSpPr>
        <p:spPr>
          <a:xfrm>
            <a:off x="1074612" y="4817675"/>
            <a:ext cx="112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transmite</a:t>
            </a:r>
            <a:endParaRPr lang="de-DE" sz="1400" dirty="0"/>
          </a:p>
        </p:txBody>
      </p:sp>
      <p:cxnSp>
        <p:nvCxnSpPr>
          <p:cNvPr id="100" name="Conector reto 99"/>
          <p:cNvCxnSpPr>
            <a:stCxn id="33" idx="6"/>
          </p:cNvCxnSpPr>
          <p:nvPr/>
        </p:nvCxnSpPr>
        <p:spPr>
          <a:xfrm>
            <a:off x="3707904" y="4765412"/>
            <a:ext cx="1029515" cy="85185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CaixaDeTexto 100"/>
          <p:cNvSpPr txBox="1"/>
          <p:nvPr/>
        </p:nvSpPr>
        <p:spPr>
          <a:xfrm>
            <a:off x="3497235" y="4981573"/>
            <a:ext cx="745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recebe</a:t>
            </a:r>
            <a:endParaRPr lang="de-DE" sz="1400" dirty="0"/>
          </a:p>
        </p:txBody>
      </p:sp>
      <p:cxnSp>
        <p:nvCxnSpPr>
          <p:cNvPr id="107" name="Conector reto 106"/>
          <p:cNvCxnSpPr>
            <a:stCxn id="32" idx="6"/>
            <a:endCxn id="37" idx="0"/>
          </p:cNvCxnSpPr>
          <p:nvPr/>
        </p:nvCxnSpPr>
        <p:spPr>
          <a:xfrm>
            <a:off x="3678144" y="3197263"/>
            <a:ext cx="1591242" cy="620337"/>
          </a:xfrm>
          <a:prstGeom prst="line">
            <a:avLst/>
          </a:prstGeom>
          <a:ln w="12700"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/>
          <p:cNvCxnSpPr>
            <a:stCxn id="33" idx="7"/>
            <a:endCxn id="37" idx="4"/>
          </p:cNvCxnSpPr>
          <p:nvPr/>
        </p:nvCxnSpPr>
        <p:spPr>
          <a:xfrm flipV="1">
            <a:off x="3465361" y="4465672"/>
            <a:ext cx="1804025" cy="45153"/>
          </a:xfrm>
          <a:prstGeom prst="line">
            <a:avLst/>
          </a:prstGeom>
          <a:ln w="12700"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aixaDeTexto 115"/>
          <p:cNvSpPr txBox="1"/>
          <p:nvPr/>
        </p:nvSpPr>
        <p:spPr>
          <a:xfrm>
            <a:off x="3840320" y="3098345"/>
            <a:ext cx="112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&lt;&lt;include&gt;&gt;</a:t>
            </a:r>
            <a:endParaRPr lang="de-DE" sz="1400" dirty="0"/>
          </a:p>
        </p:txBody>
      </p:sp>
      <p:sp>
        <p:nvSpPr>
          <p:cNvPr id="117" name="CaixaDeTexto 116"/>
          <p:cNvSpPr txBox="1"/>
          <p:nvPr/>
        </p:nvSpPr>
        <p:spPr>
          <a:xfrm>
            <a:off x="3734381" y="4247214"/>
            <a:ext cx="112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&lt;&lt;include&gt;&gt;</a:t>
            </a:r>
            <a:endParaRPr lang="de-DE" sz="1400" dirty="0"/>
          </a:p>
        </p:txBody>
      </p:sp>
      <p:sp>
        <p:nvSpPr>
          <p:cNvPr id="120" name="CaixaDeTexto 119"/>
          <p:cNvSpPr txBox="1"/>
          <p:nvPr/>
        </p:nvSpPr>
        <p:spPr>
          <a:xfrm>
            <a:off x="6188433" y="2790568"/>
            <a:ext cx="112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&lt;&lt;extend&gt;&gt;</a:t>
            </a:r>
            <a:endParaRPr lang="de-DE" sz="1400" dirty="0"/>
          </a:p>
        </p:txBody>
      </p:sp>
      <p:sp>
        <p:nvSpPr>
          <p:cNvPr id="121" name="CaixaDeTexto 120"/>
          <p:cNvSpPr txBox="1"/>
          <p:nvPr/>
        </p:nvSpPr>
        <p:spPr>
          <a:xfrm>
            <a:off x="1115616" y="1970873"/>
            <a:ext cx="2088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Sistema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11837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de cantos arredondados 1"/>
          <p:cNvSpPr/>
          <p:nvPr/>
        </p:nvSpPr>
        <p:spPr>
          <a:xfrm>
            <a:off x="3551791" y="2129513"/>
            <a:ext cx="1368152" cy="6300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Conectado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3" name="Retângulo de cantos arredondados 2"/>
          <p:cNvSpPr/>
          <p:nvPr/>
        </p:nvSpPr>
        <p:spPr>
          <a:xfrm>
            <a:off x="5870331" y="2129512"/>
            <a:ext cx="1443912" cy="6300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BCM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4" name="Retângulo de cantos arredondados 3"/>
          <p:cNvSpPr/>
          <p:nvPr/>
        </p:nvSpPr>
        <p:spPr>
          <a:xfrm>
            <a:off x="4779612" y="4981840"/>
            <a:ext cx="1443912" cy="6500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RAW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5" name="Arco 4"/>
          <p:cNvSpPr/>
          <p:nvPr/>
        </p:nvSpPr>
        <p:spPr>
          <a:xfrm>
            <a:off x="4398199" y="1770962"/>
            <a:ext cx="1881860" cy="504056"/>
          </a:xfrm>
          <a:prstGeom prst="arc">
            <a:avLst>
              <a:gd name="adj1" fmla="val 10754696"/>
              <a:gd name="adj2" fmla="val 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rco 6"/>
          <p:cNvSpPr/>
          <p:nvPr/>
        </p:nvSpPr>
        <p:spPr>
          <a:xfrm rot="18144956">
            <a:off x="4222881" y="3377539"/>
            <a:ext cx="2881746" cy="847700"/>
          </a:xfrm>
          <a:prstGeom prst="arc">
            <a:avLst>
              <a:gd name="adj1" fmla="val 11060028"/>
              <a:gd name="adj2" fmla="val 20616144"/>
            </a:avLst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CaixaDeTexto 7"/>
          <p:cNvSpPr txBox="1"/>
          <p:nvPr/>
        </p:nvSpPr>
        <p:spPr>
          <a:xfrm>
            <a:off x="2206578" y="1275472"/>
            <a:ext cx="1740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Conectar Cliente</a:t>
            </a:r>
          </a:p>
        </p:txBody>
      </p:sp>
      <p:sp>
        <p:nvSpPr>
          <p:cNvPr id="9" name="Retângulo de cantos arredondados 8"/>
          <p:cNvSpPr/>
          <p:nvPr/>
        </p:nvSpPr>
        <p:spPr>
          <a:xfrm>
            <a:off x="1581224" y="2129513"/>
            <a:ext cx="1566284" cy="6300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Desconectado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75037" y="2192519"/>
            <a:ext cx="540060" cy="5040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co 15"/>
          <p:cNvSpPr/>
          <p:nvPr/>
        </p:nvSpPr>
        <p:spPr>
          <a:xfrm>
            <a:off x="2206578" y="1770962"/>
            <a:ext cx="1881860" cy="504056"/>
          </a:xfrm>
          <a:prstGeom prst="arc">
            <a:avLst>
              <a:gd name="adj1" fmla="val 10754696"/>
              <a:gd name="adj2" fmla="val 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CaixaDeTexto 16"/>
          <p:cNvSpPr txBox="1"/>
          <p:nvPr/>
        </p:nvSpPr>
        <p:spPr>
          <a:xfrm>
            <a:off x="4497659" y="1281239"/>
            <a:ext cx="2016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&lt; open canbus &gt;</a:t>
            </a:r>
          </a:p>
        </p:txBody>
      </p:sp>
      <p:sp>
        <p:nvSpPr>
          <p:cNvPr id="19" name="Arco 18"/>
          <p:cNvSpPr/>
          <p:nvPr/>
        </p:nvSpPr>
        <p:spPr>
          <a:xfrm rot="3331917">
            <a:off x="1203619" y="2704081"/>
            <a:ext cx="502117" cy="405984"/>
          </a:xfrm>
          <a:prstGeom prst="arc">
            <a:avLst>
              <a:gd name="adj1" fmla="val 16200000"/>
              <a:gd name="adj2" fmla="val 13016735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CaixaDeTexto 19"/>
          <p:cNvSpPr txBox="1"/>
          <p:nvPr/>
        </p:nvSpPr>
        <p:spPr>
          <a:xfrm>
            <a:off x="1133719" y="3141675"/>
            <a:ext cx="6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</a:t>
            </a:r>
            <a:r>
              <a:rPr lang="de-DE" dirty="0" smtClean="0"/>
              <a:t>rro</a:t>
            </a:r>
            <a:endParaRPr lang="de-DE" dirty="0"/>
          </a:p>
        </p:txBody>
      </p:sp>
      <p:sp>
        <p:nvSpPr>
          <p:cNvPr id="21" name="Arco 20"/>
          <p:cNvSpPr/>
          <p:nvPr/>
        </p:nvSpPr>
        <p:spPr>
          <a:xfrm rot="10976698">
            <a:off x="5704887" y="5360251"/>
            <a:ext cx="1881860" cy="504056"/>
          </a:xfrm>
          <a:prstGeom prst="arc">
            <a:avLst>
              <a:gd name="adj1" fmla="val 11060028"/>
              <a:gd name="adj2" fmla="val 20826163"/>
            </a:avLst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CaixaDeTexto 22"/>
          <p:cNvSpPr txBox="1"/>
          <p:nvPr/>
        </p:nvSpPr>
        <p:spPr>
          <a:xfrm rot="17948606">
            <a:off x="3695792" y="3410621"/>
            <a:ext cx="2838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&lt; rawmode </a:t>
            </a:r>
            <a:r>
              <a:rPr lang="de-DE" dirty="0" smtClean="0"/>
              <a:t>&gt; [conectado]</a:t>
            </a:r>
            <a:endParaRPr lang="de-DE" dirty="0"/>
          </a:p>
        </p:txBody>
      </p:sp>
      <p:sp>
        <p:nvSpPr>
          <p:cNvPr id="24" name="CaixaDeTexto 23"/>
          <p:cNvSpPr txBox="1"/>
          <p:nvPr/>
        </p:nvSpPr>
        <p:spPr>
          <a:xfrm rot="3613661">
            <a:off x="7522784" y="3262554"/>
            <a:ext cx="1477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&lt; bcmmode &gt;</a:t>
            </a:r>
          </a:p>
        </p:txBody>
      </p:sp>
      <p:cxnSp>
        <p:nvCxnSpPr>
          <p:cNvPr id="26" name="Conector de seta reta 25"/>
          <p:cNvCxnSpPr>
            <a:endCxn id="9" idx="1"/>
          </p:cNvCxnSpPr>
          <p:nvPr/>
        </p:nvCxnSpPr>
        <p:spPr>
          <a:xfrm flipV="1">
            <a:off x="501104" y="2444548"/>
            <a:ext cx="1080120" cy="1403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ângulo de cantos arredondados 29"/>
          <p:cNvSpPr/>
          <p:nvPr/>
        </p:nvSpPr>
        <p:spPr>
          <a:xfrm>
            <a:off x="7334554" y="4981646"/>
            <a:ext cx="1443912" cy="6500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ISO-TP </a:t>
            </a:r>
          </a:p>
        </p:txBody>
      </p:sp>
      <p:sp>
        <p:nvSpPr>
          <p:cNvPr id="34" name="Arco 33"/>
          <p:cNvSpPr/>
          <p:nvPr/>
        </p:nvSpPr>
        <p:spPr>
          <a:xfrm rot="7427657">
            <a:off x="3668373" y="3347616"/>
            <a:ext cx="3040244" cy="1343574"/>
          </a:xfrm>
          <a:prstGeom prst="arc">
            <a:avLst>
              <a:gd name="adj1" fmla="val 11089195"/>
              <a:gd name="adj2" fmla="val 19204995"/>
            </a:avLst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Arco 34"/>
          <p:cNvSpPr/>
          <p:nvPr/>
        </p:nvSpPr>
        <p:spPr>
          <a:xfrm rot="175262">
            <a:off x="5913425" y="4710175"/>
            <a:ext cx="1881860" cy="504056"/>
          </a:xfrm>
          <a:prstGeom prst="arc">
            <a:avLst>
              <a:gd name="adj1" fmla="val 11060028"/>
              <a:gd name="adj2" fmla="val 20671939"/>
            </a:avLst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Arco 35"/>
          <p:cNvSpPr/>
          <p:nvPr/>
        </p:nvSpPr>
        <p:spPr>
          <a:xfrm rot="3732119">
            <a:off x="6370349" y="3545116"/>
            <a:ext cx="2825439" cy="1032328"/>
          </a:xfrm>
          <a:prstGeom prst="arc">
            <a:avLst>
              <a:gd name="adj1" fmla="val 11060028"/>
              <a:gd name="adj2" fmla="val 20616144"/>
            </a:avLst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Arco 36"/>
          <p:cNvSpPr/>
          <p:nvPr/>
        </p:nvSpPr>
        <p:spPr>
          <a:xfrm rot="14398730">
            <a:off x="6317965" y="2705495"/>
            <a:ext cx="3477089" cy="1779586"/>
          </a:xfrm>
          <a:prstGeom prst="arc">
            <a:avLst>
              <a:gd name="adj1" fmla="val 12667234"/>
              <a:gd name="adj2" fmla="val 19944357"/>
            </a:avLst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CaixaDeTexto 37"/>
          <p:cNvSpPr txBox="1"/>
          <p:nvPr/>
        </p:nvSpPr>
        <p:spPr>
          <a:xfrm>
            <a:off x="5332569" y="4420873"/>
            <a:ext cx="344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&lt; rawmode </a:t>
            </a:r>
            <a:r>
              <a:rPr lang="de-DE" dirty="0" smtClean="0"/>
              <a:t>&gt; </a:t>
            </a:r>
            <a:r>
              <a:rPr lang="de-DE" dirty="0"/>
              <a:t>[conectado]</a:t>
            </a:r>
          </a:p>
        </p:txBody>
      </p:sp>
      <p:sp>
        <p:nvSpPr>
          <p:cNvPr id="39" name="CaixaDeTexto 38"/>
          <p:cNvSpPr txBox="1"/>
          <p:nvPr/>
        </p:nvSpPr>
        <p:spPr>
          <a:xfrm rot="17820078">
            <a:off x="4772353" y="3740610"/>
            <a:ext cx="146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&lt; bcmmode &gt;</a:t>
            </a:r>
          </a:p>
        </p:txBody>
      </p:sp>
      <p:sp>
        <p:nvSpPr>
          <p:cNvPr id="40" name="Retângulo 39"/>
          <p:cNvSpPr/>
          <p:nvPr/>
        </p:nvSpPr>
        <p:spPr>
          <a:xfrm>
            <a:off x="6019085" y="5879751"/>
            <a:ext cx="1527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&lt; isotpmode &gt;</a:t>
            </a:r>
          </a:p>
        </p:txBody>
      </p:sp>
      <p:sp>
        <p:nvSpPr>
          <p:cNvPr id="41" name="Retângulo 40"/>
          <p:cNvSpPr/>
          <p:nvPr/>
        </p:nvSpPr>
        <p:spPr>
          <a:xfrm rot="3674608">
            <a:off x="6834462" y="3760220"/>
            <a:ext cx="1527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&lt; isotpmode &gt;</a:t>
            </a:r>
          </a:p>
        </p:txBody>
      </p:sp>
      <p:sp>
        <p:nvSpPr>
          <p:cNvPr id="52" name="Elipse 51"/>
          <p:cNvSpPr/>
          <p:nvPr/>
        </p:nvSpPr>
        <p:spPr>
          <a:xfrm>
            <a:off x="932318" y="4464979"/>
            <a:ext cx="284495" cy="3077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Retângulo de cantos arredondados 52"/>
          <p:cNvSpPr/>
          <p:nvPr/>
        </p:nvSpPr>
        <p:spPr>
          <a:xfrm>
            <a:off x="944702" y="5060032"/>
            <a:ext cx="819417" cy="31975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Nome</a:t>
            </a:r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54" name="Conector de seta reta 53"/>
          <p:cNvCxnSpPr/>
          <p:nvPr/>
        </p:nvCxnSpPr>
        <p:spPr>
          <a:xfrm flipV="1">
            <a:off x="986194" y="5734899"/>
            <a:ext cx="1080120" cy="1403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/>
          <p:cNvSpPr txBox="1"/>
          <p:nvPr/>
        </p:nvSpPr>
        <p:spPr>
          <a:xfrm>
            <a:off x="1928835" y="5060032"/>
            <a:ext cx="120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Estado </a:t>
            </a:r>
          </a:p>
        </p:txBody>
      </p:sp>
      <p:sp>
        <p:nvSpPr>
          <p:cNvPr id="56" name="CaixaDeTexto 55"/>
          <p:cNvSpPr txBox="1"/>
          <p:nvPr/>
        </p:nvSpPr>
        <p:spPr>
          <a:xfrm>
            <a:off x="2046172" y="5465837"/>
            <a:ext cx="120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Transicao </a:t>
            </a:r>
          </a:p>
        </p:txBody>
      </p:sp>
      <p:sp>
        <p:nvSpPr>
          <p:cNvPr id="57" name="CaixaDeTexto 56"/>
          <p:cNvSpPr txBox="1"/>
          <p:nvPr/>
        </p:nvSpPr>
        <p:spPr>
          <a:xfrm>
            <a:off x="1779272" y="4616225"/>
            <a:ext cx="1740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Estado Inicial</a:t>
            </a:r>
          </a:p>
        </p:txBody>
      </p:sp>
      <p:sp>
        <p:nvSpPr>
          <p:cNvPr id="58" name="CaixaDeTexto 57"/>
          <p:cNvSpPr txBox="1"/>
          <p:nvPr/>
        </p:nvSpPr>
        <p:spPr>
          <a:xfrm>
            <a:off x="539293" y="5517232"/>
            <a:ext cx="1740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Evento</a:t>
            </a:r>
          </a:p>
        </p:txBody>
      </p:sp>
    </p:spTree>
    <p:extLst>
      <p:ext uri="{BB962C8B-B14F-4D97-AF65-F5344CB8AC3E}">
        <p14:creationId xmlns:p14="http://schemas.microsoft.com/office/powerpoint/2010/main" val="22075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de cantos arredondados 1"/>
          <p:cNvSpPr/>
          <p:nvPr/>
        </p:nvSpPr>
        <p:spPr>
          <a:xfrm>
            <a:off x="3779912" y="2129513"/>
            <a:ext cx="1368152" cy="6300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Conectado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3" name="Retângulo de cantos arredondados 2"/>
          <p:cNvSpPr/>
          <p:nvPr/>
        </p:nvSpPr>
        <p:spPr>
          <a:xfrm>
            <a:off x="5927906" y="2129512"/>
            <a:ext cx="1524414" cy="6300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BCM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4" name="Retângulo de cantos arredondados 3"/>
          <p:cNvSpPr/>
          <p:nvPr/>
        </p:nvSpPr>
        <p:spPr>
          <a:xfrm>
            <a:off x="3872015" y="5408978"/>
            <a:ext cx="1443912" cy="6500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RAW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2532007" y="1733189"/>
            <a:ext cx="174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smtClean="0"/>
              <a:t>Conectar Cliente</a:t>
            </a:r>
          </a:p>
        </p:txBody>
      </p:sp>
      <p:sp>
        <p:nvSpPr>
          <p:cNvPr id="9" name="Retângulo de cantos arredondados 8"/>
          <p:cNvSpPr/>
          <p:nvPr/>
        </p:nvSpPr>
        <p:spPr>
          <a:xfrm>
            <a:off x="1581224" y="2129513"/>
            <a:ext cx="1566284" cy="6300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Desconectado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75037" y="2258145"/>
            <a:ext cx="426067" cy="4384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CaixaDeTexto 16"/>
          <p:cNvSpPr txBox="1"/>
          <p:nvPr/>
        </p:nvSpPr>
        <p:spPr>
          <a:xfrm>
            <a:off x="4788100" y="1733189"/>
            <a:ext cx="2016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&lt; open canbus &gt;</a:t>
            </a:r>
          </a:p>
        </p:txBody>
      </p:sp>
      <p:sp>
        <p:nvSpPr>
          <p:cNvPr id="19" name="Arco 18"/>
          <p:cNvSpPr/>
          <p:nvPr/>
        </p:nvSpPr>
        <p:spPr>
          <a:xfrm rot="3331917">
            <a:off x="1275196" y="2704081"/>
            <a:ext cx="502117" cy="405984"/>
          </a:xfrm>
          <a:prstGeom prst="arc">
            <a:avLst>
              <a:gd name="adj1" fmla="val 16200000"/>
              <a:gd name="adj2" fmla="val 13016735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CaixaDeTexto 19"/>
          <p:cNvSpPr txBox="1"/>
          <p:nvPr/>
        </p:nvSpPr>
        <p:spPr>
          <a:xfrm>
            <a:off x="1133719" y="3141675"/>
            <a:ext cx="6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</a:t>
            </a:r>
            <a:r>
              <a:rPr lang="de-DE" dirty="0" smtClean="0"/>
              <a:t>rro</a:t>
            </a:r>
            <a:endParaRPr lang="de-DE" dirty="0"/>
          </a:p>
        </p:txBody>
      </p:sp>
      <p:sp>
        <p:nvSpPr>
          <p:cNvPr id="23" name="CaixaDeTexto 22"/>
          <p:cNvSpPr txBox="1"/>
          <p:nvPr/>
        </p:nvSpPr>
        <p:spPr>
          <a:xfrm rot="18072414">
            <a:off x="4124905" y="3689525"/>
            <a:ext cx="2319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&lt; rawmode </a:t>
            </a:r>
            <a:r>
              <a:rPr lang="de-DE" sz="1600" dirty="0" smtClean="0"/>
              <a:t>&gt; [conectado]</a:t>
            </a:r>
            <a:endParaRPr lang="de-DE" sz="1600" dirty="0"/>
          </a:p>
        </p:txBody>
      </p:sp>
      <p:sp>
        <p:nvSpPr>
          <p:cNvPr id="24" name="CaixaDeTexto 23"/>
          <p:cNvSpPr txBox="1"/>
          <p:nvPr/>
        </p:nvSpPr>
        <p:spPr>
          <a:xfrm rot="3898861">
            <a:off x="6544316" y="3811962"/>
            <a:ext cx="2715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&lt; </a:t>
            </a:r>
            <a:r>
              <a:rPr lang="de-DE" sz="1600" dirty="0"/>
              <a:t>bcmmode</a:t>
            </a:r>
            <a:r>
              <a:rPr lang="de-DE" dirty="0"/>
              <a:t> </a:t>
            </a:r>
            <a:r>
              <a:rPr lang="de-DE" dirty="0" smtClean="0"/>
              <a:t>&gt; </a:t>
            </a:r>
            <a:r>
              <a:rPr lang="de-DE" dirty="0"/>
              <a:t>[</a:t>
            </a:r>
            <a:r>
              <a:rPr lang="de-DE" sz="1600" dirty="0"/>
              <a:t>conectado</a:t>
            </a:r>
            <a:r>
              <a:rPr lang="de-DE" dirty="0"/>
              <a:t>]</a:t>
            </a:r>
          </a:p>
          <a:p>
            <a:endParaRPr lang="de-DE" dirty="0"/>
          </a:p>
        </p:txBody>
      </p:sp>
      <p:cxnSp>
        <p:nvCxnSpPr>
          <p:cNvPr id="26" name="Conector de seta reta 25"/>
          <p:cNvCxnSpPr>
            <a:endCxn id="9" idx="1"/>
          </p:cNvCxnSpPr>
          <p:nvPr/>
        </p:nvCxnSpPr>
        <p:spPr>
          <a:xfrm flipV="1">
            <a:off x="501104" y="2444548"/>
            <a:ext cx="1080120" cy="1403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ângulo de cantos arredondados 29"/>
          <p:cNvSpPr/>
          <p:nvPr/>
        </p:nvSpPr>
        <p:spPr>
          <a:xfrm>
            <a:off x="7610236" y="5409861"/>
            <a:ext cx="1443912" cy="6500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ISO-TP </a:t>
            </a:r>
          </a:p>
        </p:txBody>
      </p:sp>
      <p:sp>
        <p:nvSpPr>
          <p:cNvPr id="38" name="CaixaDeTexto 37"/>
          <p:cNvSpPr txBox="1"/>
          <p:nvPr/>
        </p:nvSpPr>
        <p:spPr>
          <a:xfrm>
            <a:off x="5280614" y="5219908"/>
            <a:ext cx="2675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&lt; </a:t>
            </a:r>
            <a:r>
              <a:rPr lang="de-DE" sz="1600" dirty="0"/>
              <a:t>rawmode</a:t>
            </a:r>
            <a:r>
              <a:rPr lang="de-DE" dirty="0"/>
              <a:t> </a:t>
            </a:r>
            <a:r>
              <a:rPr lang="de-DE" dirty="0" smtClean="0"/>
              <a:t>&gt; </a:t>
            </a:r>
            <a:r>
              <a:rPr lang="de-DE" dirty="0"/>
              <a:t>[</a:t>
            </a:r>
            <a:r>
              <a:rPr lang="de-DE" sz="1600" dirty="0"/>
              <a:t>conectado</a:t>
            </a:r>
            <a:r>
              <a:rPr lang="de-DE" dirty="0"/>
              <a:t>]</a:t>
            </a:r>
          </a:p>
        </p:txBody>
      </p:sp>
      <p:sp>
        <p:nvSpPr>
          <p:cNvPr id="39" name="CaixaDeTexto 38"/>
          <p:cNvSpPr txBox="1"/>
          <p:nvPr/>
        </p:nvSpPr>
        <p:spPr>
          <a:xfrm rot="17936957">
            <a:off x="4273721" y="3535636"/>
            <a:ext cx="3340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&lt; </a:t>
            </a:r>
            <a:r>
              <a:rPr lang="de-DE" sz="1600" dirty="0"/>
              <a:t>bcmmode</a:t>
            </a:r>
            <a:r>
              <a:rPr lang="de-DE" dirty="0"/>
              <a:t> </a:t>
            </a:r>
            <a:r>
              <a:rPr lang="de-DE" dirty="0" smtClean="0"/>
              <a:t>&gt; </a:t>
            </a:r>
            <a:r>
              <a:rPr lang="de-DE" dirty="0"/>
              <a:t>[</a:t>
            </a:r>
            <a:r>
              <a:rPr lang="de-DE" sz="1600" dirty="0"/>
              <a:t>conectado</a:t>
            </a:r>
            <a:r>
              <a:rPr lang="de-DE" dirty="0"/>
              <a:t>]</a:t>
            </a:r>
          </a:p>
          <a:p>
            <a:endParaRPr lang="de-DE" dirty="0"/>
          </a:p>
        </p:txBody>
      </p:sp>
      <p:sp>
        <p:nvSpPr>
          <p:cNvPr id="40" name="Retângulo 39"/>
          <p:cNvSpPr/>
          <p:nvPr/>
        </p:nvSpPr>
        <p:spPr>
          <a:xfrm>
            <a:off x="5261547" y="5619726"/>
            <a:ext cx="275567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&lt; </a:t>
            </a:r>
            <a:r>
              <a:rPr lang="de-DE" sz="1600" dirty="0"/>
              <a:t>isotpmode</a:t>
            </a:r>
            <a:r>
              <a:rPr lang="de-DE" dirty="0"/>
              <a:t> </a:t>
            </a:r>
            <a:r>
              <a:rPr lang="de-DE" dirty="0" smtClean="0"/>
              <a:t>&gt; </a:t>
            </a:r>
            <a:r>
              <a:rPr lang="de-DE" dirty="0"/>
              <a:t>[</a:t>
            </a:r>
            <a:r>
              <a:rPr lang="de-DE" sz="1600" dirty="0"/>
              <a:t>conectado</a:t>
            </a:r>
            <a:r>
              <a:rPr lang="de-DE" dirty="0"/>
              <a:t>]</a:t>
            </a:r>
          </a:p>
          <a:p>
            <a:endParaRPr lang="de-DE" sz="1600" dirty="0"/>
          </a:p>
        </p:txBody>
      </p:sp>
      <p:sp>
        <p:nvSpPr>
          <p:cNvPr id="41" name="Retângulo 40"/>
          <p:cNvSpPr/>
          <p:nvPr/>
        </p:nvSpPr>
        <p:spPr>
          <a:xfrm rot="3926173">
            <a:off x="6186193" y="3828487"/>
            <a:ext cx="24807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&lt; </a:t>
            </a:r>
            <a:r>
              <a:rPr lang="de-DE" sz="1600" dirty="0"/>
              <a:t>isotpmode</a:t>
            </a:r>
            <a:r>
              <a:rPr lang="de-DE" dirty="0"/>
              <a:t> </a:t>
            </a:r>
            <a:r>
              <a:rPr lang="de-DE" dirty="0" smtClean="0"/>
              <a:t>&gt; </a:t>
            </a:r>
            <a:r>
              <a:rPr lang="de-DE" dirty="0"/>
              <a:t>[</a:t>
            </a:r>
            <a:r>
              <a:rPr lang="de-DE" sz="1600" dirty="0"/>
              <a:t>conectado</a:t>
            </a:r>
            <a:r>
              <a:rPr lang="de-DE" dirty="0"/>
              <a:t>]</a:t>
            </a:r>
          </a:p>
          <a:p>
            <a:endParaRPr lang="de-DE" dirty="0"/>
          </a:p>
        </p:txBody>
      </p:sp>
      <p:cxnSp>
        <p:nvCxnSpPr>
          <p:cNvPr id="11" name="Conector de seta reta 10"/>
          <p:cNvCxnSpPr/>
          <p:nvPr/>
        </p:nvCxnSpPr>
        <p:spPr>
          <a:xfrm>
            <a:off x="5315927" y="5517232"/>
            <a:ext cx="2282525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 flipH="1">
            <a:off x="5339129" y="5927503"/>
            <a:ext cx="2271108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/>
          <p:cNvCxnSpPr/>
          <p:nvPr/>
        </p:nvCxnSpPr>
        <p:spPr>
          <a:xfrm flipV="1">
            <a:off x="5076056" y="2756113"/>
            <a:ext cx="1503884" cy="265799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/>
          <p:cNvCxnSpPr>
            <a:endCxn id="4" idx="0"/>
          </p:cNvCxnSpPr>
          <p:nvPr/>
        </p:nvCxnSpPr>
        <p:spPr>
          <a:xfrm flipH="1">
            <a:off x="4593971" y="2759582"/>
            <a:ext cx="1562205" cy="264939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/>
          <p:cNvCxnSpPr/>
          <p:nvPr/>
        </p:nvCxnSpPr>
        <p:spPr>
          <a:xfrm>
            <a:off x="6804248" y="2768286"/>
            <a:ext cx="1180992" cy="264069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de seta reta 53"/>
          <p:cNvCxnSpPr/>
          <p:nvPr/>
        </p:nvCxnSpPr>
        <p:spPr>
          <a:xfrm flipH="1" flipV="1">
            <a:off x="7236296" y="2759582"/>
            <a:ext cx="1224138" cy="264939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/>
          <p:cNvCxnSpPr>
            <a:stCxn id="2" idx="3"/>
            <a:endCxn id="3" idx="1"/>
          </p:cNvCxnSpPr>
          <p:nvPr/>
        </p:nvCxnSpPr>
        <p:spPr>
          <a:xfrm flipV="1">
            <a:off x="5148064" y="2444547"/>
            <a:ext cx="779842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de seta reta 76"/>
          <p:cNvCxnSpPr>
            <a:stCxn id="9" idx="3"/>
            <a:endCxn id="2" idx="1"/>
          </p:cNvCxnSpPr>
          <p:nvPr/>
        </p:nvCxnSpPr>
        <p:spPr>
          <a:xfrm>
            <a:off x="3147508" y="2444548"/>
            <a:ext cx="632404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em curva 78"/>
          <p:cNvCxnSpPr/>
          <p:nvPr/>
        </p:nvCxnSpPr>
        <p:spPr>
          <a:xfrm rot="16200000" flipV="1">
            <a:off x="3183382" y="2164217"/>
            <a:ext cx="372806" cy="187857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em curva 80"/>
          <p:cNvCxnSpPr/>
          <p:nvPr/>
        </p:nvCxnSpPr>
        <p:spPr>
          <a:xfrm rot="16200000" flipV="1">
            <a:off x="5270128" y="2176689"/>
            <a:ext cx="372805" cy="162914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99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de cantos arredondados 1"/>
          <p:cNvSpPr/>
          <p:nvPr/>
        </p:nvSpPr>
        <p:spPr>
          <a:xfrm>
            <a:off x="3779912" y="2129513"/>
            <a:ext cx="1368152" cy="6300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Conectado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3" name="Retângulo de cantos arredondados 2"/>
          <p:cNvSpPr/>
          <p:nvPr/>
        </p:nvSpPr>
        <p:spPr>
          <a:xfrm>
            <a:off x="5927906" y="2129512"/>
            <a:ext cx="1524414" cy="6300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BCM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4" name="Retângulo de cantos arredondados 3"/>
          <p:cNvSpPr/>
          <p:nvPr/>
        </p:nvSpPr>
        <p:spPr>
          <a:xfrm>
            <a:off x="3872015" y="5408978"/>
            <a:ext cx="1443912" cy="6500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RAW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2532007" y="1733189"/>
            <a:ext cx="174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smtClean="0"/>
              <a:t>Conectar Cliente</a:t>
            </a:r>
          </a:p>
        </p:txBody>
      </p:sp>
      <p:sp>
        <p:nvSpPr>
          <p:cNvPr id="9" name="Retângulo de cantos arredondados 8"/>
          <p:cNvSpPr/>
          <p:nvPr/>
        </p:nvSpPr>
        <p:spPr>
          <a:xfrm>
            <a:off x="1581224" y="2129512"/>
            <a:ext cx="1478608" cy="122747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Desconectado</a:t>
            </a: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+ Entrada / desconectar</a:t>
            </a:r>
          </a:p>
          <a:p>
            <a:pPr algn="ctr"/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75037" y="2270490"/>
            <a:ext cx="426067" cy="4384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CaixaDeTexto 16"/>
          <p:cNvSpPr txBox="1"/>
          <p:nvPr/>
        </p:nvSpPr>
        <p:spPr>
          <a:xfrm>
            <a:off x="4788100" y="1733189"/>
            <a:ext cx="2016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&lt; open canbus &gt;</a:t>
            </a:r>
          </a:p>
        </p:txBody>
      </p:sp>
      <p:sp>
        <p:nvSpPr>
          <p:cNvPr id="19" name="Arco 18"/>
          <p:cNvSpPr/>
          <p:nvPr/>
        </p:nvSpPr>
        <p:spPr>
          <a:xfrm rot="3331917">
            <a:off x="1287403" y="3294591"/>
            <a:ext cx="502117" cy="405984"/>
          </a:xfrm>
          <a:prstGeom prst="arc">
            <a:avLst>
              <a:gd name="adj1" fmla="val 16200000"/>
              <a:gd name="adj2" fmla="val 13016735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CaixaDeTexto 19"/>
          <p:cNvSpPr txBox="1"/>
          <p:nvPr/>
        </p:nvSpPr>
        <p:spPr>
          <a:xfrm>
            <a:off x="1214658" y="3634783"/>
            <a:ext cx="6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</a:t>
            </a:r>
            <a:r>
              <a:rPr lang="de-DE" dirty="0" smtClean="0"/>
              <a:t>rro</a:t>
            </a:r>
            <a:endParaRPr lang="de-DE" dirty="0"/>
          </a:p>
        </p:txBody>
      </p:sp>
      <p:sp>
        <p:nvSpPr>
          <p:cNvPr id="23" name="CaixaDeTexto 22"/>
          <p:cNvSpPr txBox="1"/>
          <p:nvPr/>
        </p:nvSpPr>
        <p:spPr>
          <a:xfrm rot="18072414">
            <a:off x="4124905" y="3689525"/>
            <a:ext cx="2319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&lt; rawmode </a:t>
            </a:r>
            <a:r>
              <a:rPr lang="de-DE" sz="1600" dirty="0" smtClean="0"/>
              <a:t>&gt; [conectado]</a:t>
            </a:r>
            <a:endParaRPr lang="de-DE" sz="1600" dirty="0"/>
          </a:p>
        </p:txBody>
      </p:sp>
      <p:sp>
        <p:nvSpPr>
          <p:cNvPr id="24" name="CaixaDeTexto 23"/>
          <p:cNvSpPr txBox="1"/>
          <p:nvPr/>
        </p:nvSpPr>
        <p:spPr>
          <a:xfrm rot="3898861">
            <a:off x="6544316" y="3811962"/>
            <a:ext cx="2715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&lt; </a:t>
            </a:r>
            <a:r>
              <a:rPr lang="de-DE" sz="1600" dirty="0"/>
              <a:t>bcmmode</a:t>
            </a:r>
            <a:r>
              <a:rPr lang="de-DE" dirty="0"/>
              <a:t> </a:t>
            </a:r>
            <a:r>
              <a:rPr lang="de-DE" dirty="0" smtClean="0"/>
              <a:t>&gt; </a:t>
            </a:r>
            <a:r>
              <a:rPr lang="de-DE" dirty="0"/>
              <a:t>[</a:t>
            </a:r>
            <a:r>
              <a:rPr lang="de-DE" sz="1600" dirty="0"/>
              <a:t>conectado</a:t>
            </a:r>
            <a:r>
              <a:rPr lang="de-DE" dirty="0"/>
              <a:t>]</a:t>
            </a:r>
          </a:p>
          <a:p>
            <a:endParaRPr lang="de-DE" dirty="0"/>
          </a:p>
        </p:txBody>
      </p:sp>
      <p:cxnSp>
        <p:nvCxnSpPr>
          <p:cNvPr id="26" name="Conector de seta reta 25"/>
          <p:cNvCxnSpPr>
            <a:stCxn id="10" idx="6"/>
          </p:cNvCxnSpPr>
          <p:nvPr/>
        </p:nvCxnSpPr>
        <p:spPr>
          <a:xfrm>
            <a:off x="501104" y="2489705"/>
            <a:ext cx="108012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ângulo de cantos arredondados 29"/>
          <p:cNvSpPr/>
          <p:nvPr/>
        </p:nvSpPr>
        <p:spPr>
          <a:xfrm>
            <a:off x="7610236" y="5409861"/>
            <a:ext cx="1443912" cy="6500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ISO-TP </a:t>
            </a:r>
          </a:p>
        </p:txBody>
      </p:sp>
      <p:sp>
        <p:nvSpPr>
          <p:cNvPr id="38" name="CaixaDeTexto 37"/>
          <p:cNvSpPr txBox="1"/>
          <p:nvPr/>
        </p:nvSpPr>
        <p:spPr>
          <a:xfrm>
            <a:off x="5280614" y="5219908"/>
            <a:ext cx="2675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&lt; </a:t>
            </a:r>
            <a:r>
              <a:rPr lang="de-DE" sz="1600" dirty="0"/>
              <a:t>rawmode</a:t>
            </a:r>
            <a:r>
              <a:rPr lang="de-DE" dirty="0"/>
              <a:t> </a:t>
            </a:r>
            <a:r>
              <a:rPr lang="de-DE" dirty="0" smtClean="0"/>
              <a:t>&gt; </a:t>
            </a:r>
            <a:r>
              <a:rPr lang="de-DE" dirty="0"/>
              <a:t>[</a:t>
            </a:r>
            <a:r>
              <a:rPr lang="de-DE" sz="1600" dirty="0"/>
              <a:t>conectado</a:t>
            </a:r>
            <a:r>
              <a:rPr lang="de-DE" dirty="0"/>
              <a:t>]</a:t>
            </a:r>
          </a:p>
        </p:txBody>
      </p:sp>
      <p:sp>
        <p:nvSpPr>
          <p:cNvPr id="39" name="CaixaDeTexto 38"/>
          <p:cNvSpPr txBox="1"/>
          <p:nvPr/>
        </p:nvSpPr>
        <p:spPr>
          <a:xfrm rot="17936957">
            <a:off x="4273721" y="3535636"/>
            <a:ext cx="3340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&lt; </a:t>
            </a:r>
            <a:r>
              <a:rPr lang="de-DE" sz="1600" dirty="0"/>
              <a:t>bcmmode</a:t>
            </a:r>
            <a:r>
              <a:rPr lang="de-DE" dirty="0"/>
              <a:t> </a:t>
            </a:r>
            <a:r>
              <a:rPr lang="de-DE" dirty="0" smtClean="0"/>
              <a:t>&gt; </a:t>
            </a:r>
            <a:r>
              <a:rPr lang="de-DE" dirty="0"/>
              <a:t>[</a:t>
            </a:r>
            <a:r>
              <a:rPr lang="de-DE" sz="1600" dirty="0"/>
              <a:t>conectado</a:t>
            </a:r>
            <a:r>
              <a:rPr lang="de-DE" dirty="0"/>
              <a:t>]</a:t>
            </a:r>
          </a:p>
          <a:p>
            <a:endParaRPr lang="de-DE" dirty="0"/>
          </a:p>
        </p:txBody>
      </p:sp>
      <p:sp>
        <p:nvSpPr>
          <p:cNvPr id="40" name="Retângulo 39"/>
          <p:cNvSpPr/>
          <p:nvPr/>
        </p:nvSpPr>
        <p:spPr>
          <a:xfrm>
            <a:off x="5261547" y="5619726"/>
            <a:ext cx="275567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&lt; </a:t>
            </a:r>
            <a:r>
              <a:rPr lang="de-DE" sz="1600" dirty="0"/>
              <a:t>isotpmode</a:t>
            </a:r>
            <a:r>
              <a:rPr lang="de-DE" dirty="0"/>
              <a:t> </a:t>
            </a:r>
            <a:r>
              <a:rPr lang="de-DE" dirty="0" smtClean="0"/>
              <a:t>&gt; </a:t>
            </a:r>
            <a:r>
              <a:rPr lang="de-DE" dirty="0"/>
              <a:t>[</a:t>
            </a:r>
            <a:r>
              <a:rPr lang="de-DE" sz="1600" dirty="0"/>
              <a:t>conectado</a:t>
            </a:r>
            <a:r>
              <a:rPr lang="de-DE" dirty="0"/>
              <a:t>]</a:t>
            </a:r>
          </a:p>
          <a:p>
            <a:endParaRPr lang="de-DE" sz="1600" dirty="0"/>
          </a:p>
        </p:txBody>
      </p:sp>
      <p:sp>
        <p:nvSpPr>
          <p:cNvPr id="41" name="Retângulo 40"/>
          <p:cNvSpPr/>
          <p:nvPr/>
        </p:nvSpPr>
        <p:spPr>
          <a:xfrm rot="3926173">
            <a:off x="6186193" y="3828487"/>
            <a:ext cx="24807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&lt; </a:t>
            </a:r>
            <a:r>
              <a:rPr lang="de-DE" sz="1600" dirty="0"/>
              <a:t>isotpmode</a:t>
            </a:r>
            <a:r>
              <a:rPr lang="de-DE" dirty="0"/>
              <a:t> </a:t>
            </a:r>
            <a:r>
              <a:rPr lang="de-DE" dirty="0" smtClean="0"/>
              <a:t>&gt; </a:t>
            </a:r>
            <a:r>
              <a:rPr lang="de-DE" dirty="0"/>
              <a:t>[</a:t>
            </a:r>
            <a:r>
              <a:rPr lang="de-DE" sz="1600" dirty="0"/>
              <a:t>conectado</a:t>
            </a:r>
            <a:r>
              <a:rPr lang="de-DE" dirty="0"/>
              <a:t>]</a:t>
            </a:r>
          </a:p>
          <a:p>
            <a:endParaRPr lang="de-DE" dirty="0"/>
          </a:p>
        </p:txBody>
      </p:sp>
      <p:cxnSp>
        <p:nvCxnSpPr>
          <p:cNvPr id="11" name="Conector de seta reta 10"/>
          <p:cNvCxnSpPr/>
          <p:nvPr/>
        </p:nvCxnSpPr>
        <p:spPr>
          <a:xfrm>
            <a:off x="5315927" y="5517232"/>
            <a:ext cx="2282525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 flipH="1">
            <a:off x="5339129" y="5927503"/>
            <a:ext cx="2271108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/>
          <p:cNvCxnSpPr/>
          <p:nvPr/>
        </p:nvCxnSpPr>
        <p:spPr>
          <a:xfrm flipV="1">
            <a:off x="5076056" y="2756113"/>
            <a:ext cx="1503884" cy="265799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/>
          <p:cNvCxnSpPr>
            <a:endCxn id="4" idx="0"/>
          </p:cNvCxnSpPr>
          <p:nvPr/>
        </p:nvCxnSpPr>
        <p:spPr>
          <a:xfrm flipH="1">
            <a:off x="4593971" y="2759582"/>
            <a:ext cx="1562205" cy="264939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/>
          <p:cNvCxnSpPr/>
          <p:nvPr/>
        </p:nvCxnSpPr>
        <p:spPr>
          <a:xfrm>
            <a:off x="6804248" y="2768286"/>
            <a:ext cx="1180992" cy="264069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de seta reta 53"/>
          <p:cNvCxnSpPr/>
          <p:nvPr/>
        </p:nvCxnSpPr>
        <p:spPr>
          <a:xfrm flipH="1" flipV="1">
            <a:off x="7236296" y="2759582"/>
            <a:ext cx="1224138" cy="264939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/>
          <p:cNvCxnSpPr>
            <a:stCxn id="2" idx="3"/>
            <a:endCxn id="3" idx="1"/>
          </p:cNvCxnSpPr>
          <p:nvPr/>
        </p:nvCxnSpPr>
        <p:spPr>
          <a:xfrm flipV="1">
            <a:off x="5148064" y="2444547"/>
            <a:ext cx="779842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de seta reta 76"/>
          <p:cNvCxnSpPr>
            <a:endCxn id="2" idx="1"/>
          </p:cNvCxnSpPr>
          <p:nvPr/>
        </p:nvCxnSpPr>
        <p:spPr>
          <a:xfrm flipV="1">
            <a:off x="3059832" y="2444548"/>
            <a:ext cx="720080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em curva 78"/>
          <p:cNvCxnSpPr/>
          <p:nvPr/>
        </p:nvCxnSpPr>
        <p:spPr>
          <a:xfrm rot="16200000" flipV="1">
            <a:off x="3183382" y="2164217"/>
            <a:ext cx="372806" cy="187857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em curva 80"/>
          <p:cNvCxnSpPr/>
          <p:nvPr/>
        </p:nvCxnSpPr>
        <p:spPr>
          <a:xfrm rot="16200000" flipV="1">
            <a:off x="5270128" y="2176689"/>
            <a:ext cx="372805" cy="162914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/>
          <p:cNvCxnSpPr/>
          <p:nvPr/>
        </p:nvCxnSpPr>
        <p:spPr>
          <a:xfrm>
            <a:off x="1581224" y="2564904"/>
            <a:ext cx="14786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48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81163"/>
            <a:ext cx="594360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964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5927906" y="2129512"/>
            <a:ext cx="1524414" cy="6300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BCM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4" name="Retângulo de cantos arredondados 3"/>
          <p:cNvSpPr/>
          <p:nvPr/>
        </p:nvSpPr>
        <p:spPr>
          <a:xfrm>
            <a:off x="3872015" y="5408978"/>
            <a:ext cx="1443912" cy="6500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RAW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773229" y="908720"/>
            <a:ext cx="2094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smtClean="0"/>
              <a:t>Conectado ao cliente</a:t>
            </a:r>
          </a:p>
        </p:txBody>
      </p:sp>
      <p:sp>
        <p:nvSpPr>
          <p:cNvPr id="9" name="Retângulo de cantos arredondados 8"/>
          <p:cNvSpPr/>
          <p:nvPr/>
        </p:nvSpPr>
        <p:spPr>
          <a:xfrm>
            <a:off x="937869" y="2129513"/>
            <a:ext cx="1566284" cy="6300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Desconectado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75037" y="2258145"/>
            <a:ext cx="426067" cy="4384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CaixaDeTexto 16"/>
          <p:cNvSpPr txBox="1"/>
          <p:nvPr/>
        </p:nvSpPr>
        <p:spPr>
          <a:xfrm>
            <a:off x="1855867" y="1733188"/>
            <a:ext cx="2016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&lt; open canbus &gt;</a:t>
            </a:r>
          </a:p>
        </p:txBody>
      </p:sp>
      <p:sp>
        <p:nvSpPr>
          <p:cNvPr id="19" name="Arco 18"/>
          <p:cNvSpPr/>
          <p:nvPr/>
        </p:nvSpPr>
        <p:spPr>
          <a:xfrm rot="3331917">
            <a:off x="658120" y="5595456"/>
            <a:ext cx="502117" cy="405984"/>
          </a:xfrm>
          <a:prstGeom prst="arc">
            <a:avLst>
              <a:gd name="adj1" fmla="val 16200000"/>
              <a:gd name="adj2" fmla="val 13016735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CaixaDeTexto 19"/>
          <p:cNvSpPr txBox="1"/>
          <p:nvPr/>
        </p:nvSpPr>
        <p:spPr>
          <a:xfrm>
            <a:off x="2125751" y="3244343"/>
            <a:ext cx="6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</a:t>
            </a:r>
            <a:r>
              <a:rPr lang="de-DE" dirty="0" smtClean="0"/>
              <a:t>rro</a:t>
            </a:r>
            <a:endParaRPr lang="de-DE" dirty="0"/>
          </a:p>
        </p:txBody>
      </p:sp>
      <p:sp>
        <p:nvSpPr>
          <p:cNvPr id="23" name="CaixaDeTexto 22"/>
          <p:cNvSpPr txBox="1"/>
          <p:nvPr/>
        </p:nvSpPr>
        <p:spPr>
          <a:xfrm rot="18072414">
            <a:off x="4124905" y="3689525"/>
            <a:ext cx="2319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&lt; rawmode </a:t>
            </a:r>
            <a:r>
              <a:rPr lang="de-DE" sz="1600" dirty="0" smtClean="0"/>
              <a:t>&gt; [conectado]</a:t>
            </a:r>
            <a:endParaRPr lang="de-DE" sz="1600" dirty="0"/>
          </a:p>
        </p:txBody>
      </p:sp>
      <p:sp>
        <p:nvSpPr>
          <p:cNvPr id="24" name="CaixaDeTexto 23"/>
          <p:cNvSpPr txBox="1"/>
          <p:nvPr/>
        </p:nvSpPr>
        <p:spPr>
          <a:xfrm rot="3898861">
            <a:off x="6544316" y="3811962"/>
            <a:ext cx="2715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&lt; </a:t>
            </a:r>
            <a:r>
              <a:rPr lang="de-DE" sz="1600" dirty="0"/>
              <a:t>bcmmode</a:t>
            </a:r>
            <a:r>
              <a:rPr lang="de-DE" dirty="0"/>
              <a:t> </a:t>
            </a:r>
            <a:r>
              <a:rPr lang="de-DE" dirty="0" smtClean="0"/>
              <a:t>&gt; </a:t>
            </a:r>
            <a:r>
              <a:rPr lang="de-DE" dirty="0"/>
              <a:t>[</a:t>
            </a:r>
            <a:r>
              <a:rPr lang="de-DE" sz="1600" dirty="0"/>
              <a:t>conectado</a:t>
            </a:r>
            <a:r>
              <a:rPr lang="de-DE" dirty="0"/>
              <a:t>]</a:t>
            </a:r>
          </a:p>
          <a:p>
            <a:endParaRPr lang="de-DE" dirty="0"/>
          </a:p>
        </p:txBody>
      </p:sp>
      <p:cxnSp>
        <p:nvCxnSpPr>
          <p:cNvPr id="26" name="Conector de seta reta 25"/>
          <p:cNvCxnSpPr>
            <a:endCxn id="9" idx="1"/>
          </p:cNvCxnSpPr>
          <p:nvPr/>
        </p:nvCxnSpPr>
        <p:spPr>
          <a:xfrm flipV="1">
            <a:off x="-142251" y="2444548"/>
            <a:ext cx="1080120" cy="1403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ângulo de cantos arredondados 29"/>
          <p:cNvSpPr/>
          <p:nvPr/>
        </p:nvSpPr>
        <p:spPr>
          <a:xfrm>
            <a:off x="7610236" y="5409861"/>
            <a:ext cx="1443912" cy="6500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ISO-TP </a:t>
            </a:r>
          </a:p>
        </p:txBody>
      </p:sp>
      <p:sp>
        <p:nvSpPr>
          <p:cNvPr id="38" name="CaixaDeTexto 37"/>
          <p:cNvSpPr txBox="1"/>
          <p:nvPr/>
        </p:nvSpPr>
        <p:spPr>
          <a:xfrm>
            <a:off x="5280614" y="5219908"/>
            <a:ext cx="2675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&lt; </a:t>
            </a:r>
            <a:r>
              <a:rPr lang="de-DE" sz="1600" dirty="0"/>
              <a:t>rawmode</a:t>
            </a:r>
            <a:r>
              <a:rPr lang="de-DE" dirty="0"/>
              <a:t> </a:t>
            </a:r>
            <a:r>
              <a:rPr lang="de-DE" dirty="0" smtClean="0"/>
              <a:t>&gt; </a:t>
            </a:r>
            <a:r>
              <a:rPr lang="de-DE" dirty="0"/>
              <a:t>[</a:t>
            </a:r>
            <a:r>
              <a:rPr lang="de-DE" sz="1600" dirty="0"/>
              <a:t>conectado</a:t>
            </a:r>
            <a:r>
              <a:rPr lang="de-DE" dirty="0"/>
              <a:t>]</a:t>
            </a:r>
          </a:p>
        </p:txBody>
      </p:sp>
      <p:sp>
        <p:nvSpPr>
          <p:cNvPr id="39" name="CaixaDeTexto 38"/>
          <p:cNvSpPr txBox="1"/>
          <p:nvPr/>
        </p:nvSpPr>
        <p:spPr>
          <a:xfrm rot="17936957">
            <a:off x="4273721" y="3535636"/>
            <a:ext cx="3340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&lt; </a:t>
            </a:r>
            <a:r>
              <a:rPr lang="de-DE" sz="1600" dirty="0"/>
              <a:t>bcmmode</a:t>
            </a:r>
            <a:r>
              <a:rPr lang="de-DE" dirty="0"/>
              <a:t> </a:t>
            </a:r>
            <a:r>
              <a:rPr lang="de-DE" dirty="0" smtClean="0"/>
              <a:t>&gt; </a:t>
            </a:r>
            <a:r>
              <a:rPr lang="de-DE" dirty="0"/>
              <a:t>[</a:t>
            </a:r>
            <a:r>
              <a:rPr lang="de-DE" sz="1600" dirty="0"/>
              <a:t>conectado</a:t>
            </a:r>
            <a:r>
              <a:rPr lang="de-DE" dirty="0"/>
              <a:t>]</a:t>
            </a:r>
          </a:p>
          <a:p>
            <a:endParaRPr lang="de-DE" dirty="0"/>
          </a:p>
        </p:txBody>
      </p:sp>
      <p:sp>
        <p:nvSpPr>
          <p:cNvPr id="40" name="Retângulo 39"/>
          <p:cNvSpPr/>
          <p:nvPr/>
        </p:nvSpPr>
        <p:spPr>
          <a:xfrm>
            <a:off x="5261547" y="5619726"/>
            <a:ext cx="275567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&lt; </a:t>
            </a:r>
            <a:r>
              <a:rPr lang="de-DE" sz="1600" dirty="0"/>
              <a:t>isotpmode</a:t>
            </a:r>
            <a:r>
              <a:rPr lang="de-DE" dirty="0"/>
              <a:t> </a:t>
            </a:r>
            <a:r>
              <a:rPr lang="de-DE" dirty="0" smtClean="0"/>
              <a:t>&gt; </a:t>
            </a:r>
            <a:r>
              <a:rPr lang="de-DE" dirty="0"/>
              <a:t>[</a:t>
            </a:r>
            <a:r>
              <a:rPr lang="de-DE" sz="1600" dirty="0"/>
              <a:t>conectado</a:t>
            </a:r>
            <a:r>
              <a:rPr lang="de-DE" dirty="0"/>
              <a:t>]</a:t>
            </a:r>
          </a:p>
          <a:p>
            <a:endParaRPr lang="de-DE" sz="1600" dirty="0"/>
          </a:p>
        </p:txBody>
      </p:sp>
      <p:sp>
        <p:nvSpPr>
          <p:cNvPr id="41" name="Retângulo 40"/>
          <p:cNvSpPr/>
          <p:nvPr/>
        </p:nvSpPr>
        <p:spPr>
          <a:xfrm rot="3926173">
            <a:off x="6186193" y="3828487"/>
            <a:ext cx="24807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&lt; </a:t>
            </a:r>
            <a:r>
              <a:rPr lang="de-DE" sz="1600" dirty="0"/>
              <a:t>isotpmode</a:t>
            </a:r>
            <a:r>
              <a:rPr lang="de-DE" dirty="0"/>
              <a:t> </a:t>
            </a:r>
            <a:r>
              <a:rPr lang="de-DE" dirty="0" smtClean="0"/>
              <a:t>&gt; </a:t>
            </a:r>
            <a:r>
              <a:rPr lang="de-DE" dirty="0"/>
              <a:t>[</a:t>
            </a:r>
            <a:r>
              <a:rPr lang="de-DE" sz="1600" dirty="0"/>
              <a:t>conectado</a:t>
            </a:r>
            <a:r>
              <a:rPr lang="de-DE" dirty="0"/>
              <a:t>]</a:t>
            </a:r>
          </a:p>
          <a:p>
            <a:endParaRPr lang="de-DE" dirty="0"/>
          </a:p>
        </p:txBody>
      </p:sp>
      <p:cxnSp>
        <p:nvCxnSpPr>
          <p:cNvPr id="11" name="Conector de seta reta 10"/>
          <p:cNvCxnSpPr/>
          <p:nvPr/>
        </p:nvCxnSpPr>
        <p:spPr>
          <a:xfrm>
            <a:off x="5315927" y="5517232"/>
            <a:ext cx="2282525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 flipH="1">
            <a:off x="5339129" y="5927503"/>
            <a:ext cx="2271108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/>
          <p:cNvCxnSpPr/>
          <p:nvPr/>
        </p:nvCxnSpPr>
        <p:spPr>
          <a:xfrm flipV="1">
            <a:off x="5076056" y="2756113"/>
            <a:ext cx="1503884" cy="265799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/>
          <p:cNvCxnSpPr>
            <a:endCxn id="4" idx="0"/>
          </p:cNvCxnSpPr>
          <p:nvPr/>
        </p:nvCxnSpPr>
        <p:spPr>
          <a:xfrm flipH="1">
            <a:off x="4593971" y="2759582"/>
            <a:ext cx="1562205" cy="264939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/>
          <p:cNvCxnSpPr/>
          <p:nvPr/>
        </p:nvCxnSpPr>
        <p:spPr>
          <a:xfrm>
            <a:off x="6804248" y="2768286"/>
            <a:ext cx="1180992" cy="264069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de seta reta 53"/>
          <p:cNvCxnSpPr/>
          <p:nvPr/>
        </p:nvCxnSpPr>
        <p:spPr>
          <a:xfrm flipH="1" flipV="1">
            <a:off x="7236296" y="2759582"/>
            <a:ext cx="1224138" cy="264939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/>
          <p:cNvCxnSpPr>
            <a:endCxn id="3" idx="1"/>
          </p:cNvCxnSpPr>
          <p:nvPr/>
        </p:nvCxnSpPr>
        <p:spPr>
          <a:xfrm flipV="1">
            <a:off x="5174507" y="2444547"/>
            <a:ext cx="753399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de seta reta 76"/>
          <p:cNvCxnSpPr>
            <a:stCxn id="9" idx="3"/>
          </p:cNvCxnSpPr>
          <p:nvPr/>
        </p:nvCxnSpPr>
        <p:spPr>
          <a:xfrm>
            <a:off x="2504153" y="2444548"/>
            <a:ext cx="658847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em curva 78"/>
          <p:cNvCxnSpPr/>
          <p:nvPr/>
        </p:nvCxnSpPr>
        <p:spPr>
          <a:xfrm rot="16200000" flipV="1">
            <a:off x="2540027" y="2164217"/>
            <a:ext cx="372806" cy="187857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em curva 80"/>
          <p:cNvCxnSpPr/>
          <p:nvPr/>
        </p:nvCxnSpPr>
        <p:spPr>
          <a:xfrm rot="16200000" flipV="1">
            <a:off x="5270128" y="2176689"/>
            <a:ext cx="372805" cy="162914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 rot="18798063">
            <a:off x="3196256" y="2300532"/>
            <a:ext cx="311801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>
              <a:solidFill>
                <a:schemeClr val="tx1"/>
              </a:solidFill>
            </a:endParaRPr>
          </a:p>
        </p:txBody>
      </p:sp>
      <p:cxnSp>
        <p:nvCxnSpPr>
          <p:cNvPr id="34" name="Conector reto 33"/>
          <p:cNvCxnSpPr/>
          <p:nvPr/>
        </p:nvCxnSpPr>
        <p:spPr>
          <a:xfrm>
            <a:off x="3352156" y="2656777"/>
            <a:ext cx="0" cy="5561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/>
          <p:cNvCxnSpPr/>
          <p:nvPr/>
        </p:nvCxnSpPr>
        <p:spPr>
          <a:xfrm flipH="1">
            <a:off x="1721011" y="3212976"/>
            <a:ext cx="163114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de seta reta 43"/>
          <p:cNvCxnSpPr>
            <a:endCxn id="9" idx="2"/>
          </p:cNvCxnSpPr>
          <p:nvPr/>
        </p:nvCxnSpPr>
        <p:spPr>
          <a:xfrm flipV="1">
            <a:off x="1721011" y="2759583"/>
            <a:ext cx="0" cy="45339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55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tângulo de cantos arredondados 44"/>
          <p:cNvSpPr/>
          <p:nvPr/>
        </p:nvSpPr>
        <p:spPr>
          <a:xfrm>
            <a:off x="44724" y="1560840"/>
            <a:ext cx="4578275" cy="265670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3" name="Retângulo de cantos arredondados 2"/>
          <p:cNvSpPr/>
          <p:nvPr/>
        </p:nvSpPr>
        <p:spPr>
          <a:xfrm>
            <a:off x="5927906" y="2129512"/>
            <a:ext cx="1524414" cy="6300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BCM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4" name="Retângulo de cantos arredondados 3"/>
          <p:cNvSpPr/>
          <p:nvPr/>
        </p:nvSpPr>
        <p:spPr>
          <a:xfrm>
            <a:off x="3872015" y="5408978"/>
            <a:ext cx="1443912" cy="6500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RAW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128859" y="1804723"/>
            <a:ext cx="2721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smtClean="0"/>
              <a:t>Check Conexao com cliente</a:t>
            </a:r>
          </a:p>
        </p:txBody>
      </p:sp>
      <p:sp>
        <p:nvSpPr>
          <p:cNvPr id="9" name="Retângulo de cantos arredondados 8"/>
          <p:cNvSpPr/>
          <p:nvPr/>
        </p:nvSpPr>
        <p:spPr>
          <a:xfrm>
            <a:off x="1128167" y="2184346"/>
            <a:ext cx="1478608" cy="122747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Desconectado</a:t>
            </a: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+ Entrada / desconectar</a:t>
            </a:r>
          </a:p>
          <a:p>
            <a:pPr algn="ctr"/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162040" y="2325324"/>
            <a:ext cx="426067" cy="4384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CaixaDeTexto 16"/>
          <p:cNvSpPr txBox="1"/>
          <p:nvPr/>
        </p:nvSpPr>
        <p:spPr>
          <a:xfrm>
            <a:off x="4728635" y="1733188"/>
            <a:ext cx="2016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&lt; open canbus &gt;</a:t>
            </a:r>
          </a:p>
        </p:txBody>
      </p:sp>
      <p:sp>
        <p:nvSpPr>
          <p:cNvPr id="19" name="Arco 18"/>
          <p:cNvSpPr/>
          <p:nvPr/>
        </p:nvSpPr>
        <p:spPr>
          <a:xfrm rot="3331917">
            <a:off x="2378911" y="6178812"/>
            <a:ext cx="502117" cy="405984"/>
          </a:xfrm>
          <a:prstGeom prst="arc">
            <a:avLst>
              <a:gd name="adj1" fmla="val 16200000"/>
              <a:gd name="adj2" fmla="val 13016735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CaixaDeTexto 19"/>
          <p:cNvSpPr txBox="1"/>
          <p:nvPr/>
        </p:nvSpPr>
        <p:spPr>
          <a:xfrm>
            <a:off x="2331274" y="3575082"/>
            <a:ext cx="63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E</a:t>
            </a:r>
            <a:r>
              <a:rPr lang="de-DE" sz="1600" dirty="0" smtClean="0"/>
              <a:t>rro</a:t>
            </a:r>
            <a:endParaRPr lang="de-DE" sz="1600" dirty="0"/>
          </a:p>
        </p:txBody>
      </p:sp>
      <p:sp>
        <p:nvSpPr>
          <p:cNvPr id="23" name="CaixaDeTexto 22"/>
          <p:cNvSpPr txBox="1"/>
          <p:nvPr/>
        </p:nvSpPr>
        <p:spPr>
          <a:xfrm rot="18072414">
            <a:off x="4124905" y="3689525"/>
            <a:ext cx="2319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&lt; rawmode </a:t>
            </a:r>
            <a:r>
              <a:rPr lang="de-DE" sz="1600" dirty="0" smtClean="0"/>
              <a:t>&gt; [conectado]</a:t>
            </a:r>
            <a:endParaRPr lang="de-DE" sz="1600" dirty="0"/>
          </a:p>
        </p:txBody>
      </p:sp>
      <p:sp>
        <p:nvSpPr>
          <p:cNvPr id="24" name="CaixaDeTexto 23"/>
          <p:cNvSpPr txBox="1"/>
          <p:nvPr/>
        </p:nvSpPr>
        <p:spPr>
          <a:xfrm rot="3898861">
            <a:off x="6544316" y="3811962"/>
            <a:ext cx="2715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&lt; </a:t>
            </a:r>
            <a:r>
              <a:rPr lang="de-DE" sz="1600" dirty="0"/>
              <a:t>bcmmode</a:t>
            </a:r>
            <a:r>
              <a:rPr lang="de-DE" dirty="0"/>
              <a:t> </a:t>
            </a:r>
            <a:r>
              <a:rPr lang="de-DE" dirty="0" smtClean="0"/>
              <a:t>&gt; </a:t>
            </a:r>
            <a:r>
              <a:rPr lang="de-DE" dirty="0"/>
              <a:t>[</a:t>
            </a:r>
            <a:r>
              <a:rPr lang="de-DE" sz="1600" dirty="0"/>
              <a:t>conectado</a:t>
            </a:r>
            <a:r>
              <a:rPr lang="de-DE" dirty="0"/>
              <a:t>]</a:t>
            </a:r>
          </a:p>
          <a:p>
            <a:endParaRPr lang="de-DE" dirty="0"/>
          </a:p>
        </p:txBody>
      </p:sp>
      <p:cxnSp>
        <p:nvCxnSpPr>
          <p:cNvPr id="26" name="Conector de seta reta 25"/>
          <p:cNvCxnSpPr/>
          <p:nvPr/>
        </p:nvCxnSpPr>
        <p:spPr>
          <a:xfrm>
            <a:off x="588107" y="2544539"/>
            <a:ext cx="54006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ângulo de cantos arredondados 29"/>
          <p:cNvSpPr/>
          <p:nvPr/>
        </p:nvSpPr>
        <p:spPr>
          <a:xfrm>
            <a:off x="7610236" y="5409861"/>
            <a:ext cx="1443912" cy="6500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ISO-TP </a:t>
            </a:r>
          </a:p>
        </p:txBody>
      </p:sp>
      <p:sp>
        <p:nvSpPr>
          <p:cNvPr id="38" name="CaixaDeTexto 37"/>
          <p:cNvSpPr txBox="1"/>
          <p:nvPr/>
        </p:nvSpPr>
        <p:spPr>
          <a:xfrm>
            <a:off x="5280614" y="5219908"/>
            <a:ext cx="2675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&lt; </a:t>
            </a:r>
            <a:r>
              <a:rPr lang="de-DE" sz="1600" dirty="0"/>
              <a:t>rawmode</a:t>
            </a:r>
            <a:r>
              <a:rPr lang="de-DE" dirty="0"/>
              <a:t> </a:t>
            </a:r>
            <a:r>
              <a:rPr lang="de-DE" dirty="0" smtClean="0"/>
              <a:t>&gt; </a:t>
            </a:r>
            <a:r>
              <a:rPr lang="de-DE" dirty="0"/>
              <a:t>[</a:t>
            </a:r>
            <a:r>
              <a:rPr lang="de-DE" sz="1600" dirty="0"/>
              <a:t>conectado</a:t>
            </a:r>
            <a:r>
              <a:rPr lang="de-DE" dirty="0"/>
              <a:t>]</a:t>
            </a:r>
          </a:p>
        </p:txBody>
      </p:sp>
      <p:sp>
        <p:nvSpPr>
          <p:cNvPr id="39" name="CaixaDeTexto 38"/>
          <p:cNvSpPr txBox="1"/>
          <p:nvPr/>
        </p:nvSpPr>
        <p:spPr>
          <a:xfrm rot="17936957">
            <a:off x="4273721" y="3535636"/>
            <a:ext cx="3340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&lt; </a:t>
            </a:r>
            <a:r>
              <a:rPr lang="de-DE" sz="1600" dirty="0"/>
              <a:t>bcmmode</a:t>
            </a:r>
            <a:r>
              <a:rPr lang="de-DE" dirty="0"/>
              <a:t> </a:t>
            </a:r>
            <a:r>
              <a:rPr lang="de-DE" dirty="0" smtClean="0"/>
              <a:t>&gt; </a:t>
            </a:r>
            <a:r>
              <a:rPr lang="de-DE" dirty="0"/>
              <a:t>[</a:t>
            </a:r>
            <a:r>
              <a:rPr lang="de-DE" sz="1600" dirty="0"/>
              <a:t>conectado</a:t>
            </a:r>
            <a:r>
              <a:rPr lang="de-DE" dirty="0"/>
              <a:t>]</a:t>
            </a:r>
          </a:p>
          <a:p>
            <a:endParaRPr lang="de-DE" dirty="0"/>
          </a:p>
        </p:txBody>
      </p:sp>
      <p:sp>
        <p:nvSpPr>
          <p:cNvPr id="40" name="Retângulo 39"/>
          <p:cNvSpPr/>
          <p:nvPr/>
        </p:nvSpPr>
        <p:spPr>
          <a:xfrm>
            <a:off x="5261547" y="5619726"/>
            <a:ext cx="275567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&lt; </a:t>
            </a:r>
            <a:r>
              <a:rPr lang="de-DE" sz="1600" dirty="0"/>
              <a:t>isotpmode</a:t>
            </a:r>
            <a:r>
              <a:rPr lang="de-DE" dirty="0"/>
              <a:t> </a:t>
            </a:r>
            <a:r>
              <a:rPr lang="de-DE" dirty="0" smtClean="0"/>
              <a:t>&gt; </a:t>
            </a:r>
            <a:r>
              <a:rPr lang="de-DE" dirty="0"/>
              <a:t>[</a:t>
            </a:r>
            <a:r>
              <a:rPr lang="de-DE" sz="1600" dirty="0"/>
              <a:t>conectado</a:t>
            </a:r>
            <a:r>
              <a:rPr lang="de-DE" dirty="0"/>
              <a:t>]</a:t>
            </a:r>
          </a:p>
          <a:p>
            <a:endParaRPr lang="de-DE" sz="1600" dirty="0"/>
          </a:p>
        </p:txBody>
      </p:sp>
      <p:sp>
        <p:nvSpPr>
          <p:cNvPr id="41" name="Retângulo 40"/>
          <p:cNvSpPr/>
          <p:nvPr/>
        </p:nvSpPr>
        <p:spPr>
          <a:xfrm rot="3926173">
            <a:off x="6186193" y="3828487"/>
            <a:ext cx="24807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&lt; </a:t>
            </a:r>
            <a:r>
              <a:rPr lang="de-DE" sz="1600" dirty="0"/>
              <a:t>isotpmode</a:t>
            </a:r>
            <a:r>
              <a:rPr lang="de-DE" dirty="0"/>
              <a:t> </a:t>
            </a:r>
            <a:r>
              <a:rPr lang="de-DE" dirty="0" smtClean="0"/>
              <a:t>&gt; </a:t>
            </a:r>
            <a:r>
              <a:rPr lang="de-DE" dirty="0"/>
              <a:t>[</a:t>
            </a:r>
            <a:r>
              <a:rPr lang="de-DE" sz="1600" dirty="0"/>
              <a:t>conectado</a:t>
            </a:r>
            <a:r>
              <a:rPr lang="de-DE" dirty="0"/>
              <a:t>]</a:t>
            </a:r>
          </a:p>
          <a:p>
            <a:endParaRPr lang="de-DE" dirty="0"/>
          </a:p>
        </p:txBody>
      </p:sp>
      <p:cxnSp>
        <p:nvCxnSpPr>
          <p:cNvPr id="11" name="Conector de seta reta 10"/>
          <p:cNvCxnSpPr/>
          <p:nvPr/>
        </p:nvCxnSpPr>
        <p:spPr>
          <a:xfrm>
            <a:off x="5315927" y="5517232"/>
            <a:ext cx="2282525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 flipH="1">
            <a:off x="5339129" y="5927503"/>
            <a:ext cx="2271108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/>
          <p:cNvCxnSpPr/>
          <p:nvPr/>
        </p:nvCxnSpPr>
        <p:spPr>
          <a:xfrm flipV="1">
            <a:off x="5076056" y="2756113"/>
            <a:ext cx="1503884" cy="265799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/>
          <p:cNvCxnSpPr>
            <a:endCxn id="4" idx="0"/>
          </p:cNvCxnSpPr>
          <p:nvPr/>
        </p:nvCxnSpPr>
        <p:spPr>
          <a:xfrm flipH="1">
            <a:off x="4593971" y="2759582"/>
            <a:ext cx="1562205" cy="264939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/>
          <p:cNvCxnSpPr/>
          <p:nvPr/>
        </p:nvCxnSpPr>
        <p:spPr>
          <a:xfrm>
            <a:off x="6804248" y="2768286"/>
            <a:ext cx="1180992" cy="264069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de seta reta 53"/>
          <p:cNvCxnSpPr/>
          <p:nvPr/>
        </p:nvCxnSpPr>
        <p:spPr>
          <a:xfrm flipH="1" flipV="1">
            <a:off x="7236296" y="2759582"/>
            <a:ext cx="1224138" cy="264939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/>
          <p:cNvCxnSpPr>
            <a:endCxn id="3" idx="1"/>
          </p:cNvCxnSpPr>
          <p:nvPr/>
        </p:nvCxnSpPr>
        <p:spPr>
          <a:xfrm flipV="1">
            <a:off x="5148064" y="2444547"/>
            <a:ext cx="779842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de seta reta 76"/>
          <p:cNvCxnSpPr/>
          <p:nvPr/>
        </p:nvCxnSpPr>
        <p:spPr>
          <a:xfrm flipV="1">
            <a:off x="2606775" y="2499383"/>
            <a:ext cx="584845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em curva 78"/>
          <p:cNvCxnSpPr/>
          <p:nvPr/>
        </p:nvCxnSpPr>
        <p:spPr>
          <a:xfrm rot="16200000" flipV="1">
            <a:off x="2730325" y="2219051"/>
            <a:ext cx="372806" cy="187857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em curva 80"/>
          <p:cNvCxnSpPr/>
          <p:nvPr/>
        </p:nvCxnSpPr>
        <p:spPr>
          <a:xfrm rot="16200000" flipV="1">
            <a:off x="5270128" y="2176689"/>
            <a:ext cx="372805" cy="162914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/>
          <p:cNvCxnSpPr/>
          <p:nvPr/>
        </p:nvCxnSpPr>
        <p:spPr>
          <a:xfrm>
            <a:off x="1128167" y="2619738"/>
            <a:ext cx="14786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ângulo de cantos arredondados 30"/>
          <p:cNvSpPr/>
          <p:nvPr/>
        </p:nvSpPr>
        <p:spPr>
          <a:xfrm>
            <a:off x="755576" y="5297432"/>
            <a:ext cx="1368152" cy="6300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Conectado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32" name="Retângulo 31"/>
          <p:cNvSpPr/>
          <p:nvPr/>
        </p:nvSpPr>
        <p:spPr>
          <a:xfrm rot="18798063">
            <a:off x="3263057" y="2343104"/>
            <a:ext cx="311801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>
              <a:solidFill>
                <a:schemeClr val="tx1"/>
              </a:solidFill>
            </a:endParaRPr>
          </a:p>
        </p:txBody>
      </p:sp>
      <p:cxnSp>
        <p:nvCxnSpPr>
          <p:cNvPr id="33" name="Conector reto 32"/>
          <p:cNvCxnSpPr/>
          <p:nvPr/>
        </p:nvCxnSpPr>
        <p:spPr>
          <a:xfrm flipH="1">
            <a:off x="3418957" y="2699349"/>
            <a:ext cx="1" cy="12142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/>
          <p:cNvCxnSpPr/>
          <p:nvPr/>
        </p:nvCxnSpPr>
        <p:spPr>
          <a:xfrm flipH="1">
            <a:off x="1560476" y="3913635"/>
            <a:ext cx="18584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/>
          <p:cNvCxnSpPr/>
          <p:nvPr/>
        </p:nvCxnSpPr>
        <p:spPr>
          <a:xfrm flipV="1">
            <a:off x="1560475" y="3460242"/>
            <a:ext cx="0" cy="45339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/>
          <p:cNvCxnSpPr/>
          <p:nvPr/>
        </p:nvCxnSpPr>
        <p:spPr>
          <a:xfrm>
            <a:off x="1066574" y="6453336"/>
            <a:ext cx="5146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lipse 41"/>
          <p:cNvSpPr/>
          <p:nvPr/>
        </p:nvSpPr>
        <p:spPr>
          <a:xfrm>
            <a:off x="4052916" y="2260919"/>
            <a:ext cx="426067" cy="43843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ipse 42"/>
          <p:cNvSpPr/>
          <p:nvPr/>
        </p:nvSpPr>
        <p:spPr>
          <a:xfrm>
            <a:off x="4159432" y="2370526"/>
            <a:ext cx="213033" cy="2192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Elipse 43"/>
          <p:cNvSpPr/>
          <p:nvPr/>
        </p:nvSpPr>
        <p:spPr>
          <a:xfrm>
            <a:off x="2013532" y="908720"/>
            <a:ext cx="426067" cy="4384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6" name="Conector de seta reta 45"/>
          <p:cNvCxnSpPr>
            <a:endCxn id="42" idx="2"/>
          </p:cNvCxnSpPr>
          <p:nvPr/>
        </p:nvCxnSpPr>
        <p:spPr>
          <a:xfrm>
            <a:off x="3630689" y="2480133"/>
            <a:ext cx="422227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3630689" y="2042102"/>
            <a:ext cx="63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Ok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23030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6" t="34024" r="19470" b="39672"/>
          <a:stretch/>
        </p:blipFill>
        <p:spPr bwMode="auto">
          <a:xfrm>
            <a:off x="1835696" y="2075291"/>
            <a:ext cx="5327374" cy="192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378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78" t="19808" r="17727" b="22779"/>
          <a:stretch/>
        </p:blipFill>
        <p:spPr bwMode="auto">
          <a:xfrm>
            <a:off x="2339752" y="1196752"/>
            <a:ext cx="4369981" cy="4199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23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909"/>
          <a:stretch/>
        </p:blipFill>
        <p:spPr bwMode="auto">
          <a:xfrm>
            <a:off x="107504" y="332656"/>
            <a:ext cx="9001000" cy="4761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290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76" t="3125" r="4874" b="12993"/>
          <a:stretch/>
        </p:blipFill>
        <p:spPr bwMode="auto">
          <a:xfrm>
            <a:off x="733647" y="980728"/>
            <a:ext cx="7441874" cy="4623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072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29" t="26293" r="13708" b="18103"/>
          <a:stretch/>
        </p:blipFill>
        <p:spPr bwMode="auto">
          <a:xfrm>
            <a:off x="1691680" y="1484784"/>
            <a:ext cx="6027557" cy="4067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334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250"/>
          <a:stretch/>
        </p:blipFill>
        <p:spPr bwMode="auto">
          <a:xfrm>
            <a:off x="251520" y="476672"/>
            <a:ext cx="8691417" cy="4581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06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85" t="18911" r="7890" b="13487"/>
          <a:stretch/>
        </p:blipFill>
        <p:spPr bwMode="auto">
          <a:xfrm>
            <a:off x="0" y="1392864"/>
            <a:ext cx="9218428" cy="4945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860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dhcpserver.sourceforge.net/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32656"/>
            <a:ext cx="4724400" cy="572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90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/>
          <p:nvPr/>
        </p:nvPicPr>
        <p:blipFill rotWithShape="1">
          <a:blip r:embed="rId2"/>
          <a:srcRect l="22819" t="32941" r="24434" b="15437"/>
          <a:stretch/>
        </p:blipFill>
        <p:spPr bwMode="auto">
          <a:xfrm>
            <a:off x="1776412" y="1891030"/>
            <a:ext cx="5591175" cy="30759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78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766" r="26115" b="71710"/>
          <a:stretch/>
        </p:blipFill>
        <p:spPr bwMode="auto">
          <a:xfrm>
            <a:off x="1268798" y="2169042"/>
            <a:ext cx="6215313" cy="1793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776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52" t="20672" r="7393" b="19445"/>
          <a:stretch/>
        </p:blipFill>
        <p:spPr bwMode="auto">
          <a:xfrm>
            <a:off x="1637415" y="1244009"/>
            <a:ext cx="3891516" cy="4380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263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2" t="8423" r="4736" b="19748"/>
          <a:stretch/>
        </p:blipFill>
        <p:spPr>
          <a:xfrm>
            <a:off x="1115616" y="1052736"/>
            <a:ext cx="6369913" cy="3717754"/>
          </a:xfrm>
          <a:prstGeom prst="rect">
            <a:avLst/>
          </a:prstGeom>
        </p:spPr>
      </p:pic>
      <p:cxnSp>
        <p:nvCxnSpPr>
          <p:cNvPr id="4" name="Conector de seta reta 3"/>
          <p:cNvCxnSpPr>
            <a:endCxn id="25" idx="2"/>
          </p:cNvCxnSpPr>
          <p:nvPr/>
        </p:nvCxnSpPr>
        <p:spPr>
          <a:xfrm flipV="1">
            <a:off x="4209928" y="822535"/>
            <a:ext cx="9651" cy="1238314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7161493" y="2708920"/>
            <a:ext cx="648072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7188387" y="3068960"/>
            <a:ext cx="648072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>
            <a:off x="7188387" y="2348880"/>
            <a:ext cx="648072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>
            <a:off x="4067944" y="4653136"/>
            <a:ext cx="0" cy="31813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 flipH="1" flipV="1">
            <a:off x="3671405" y="829241"/>
            <a:ext cx="434395" cy="885269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/>
          <p:cNvSpPr txBox="1"/>
          <p:nvPr/>
        </p:nvSpPr>
        <p:spPr>
          <a:xfrm>
            <a:off x="3433984" y="475170"/>
            <a:ext cx="57179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GND</a:t>
            </a:r>
            <a:endParaRPr lang="de-DE" sz="1200" dirty="0"/>
          </a:p>
        </p:txBody>
      </p:sp>
      <p:cxnSp>
        <p:nvCxnSpPr>
          <p:cNvPr id="19" name="Conector de seta reta 18"/>
          <p:cNvCxnSpPr/>
          <p:nvPr/>
        </p:nvCxnSpPr>
        <p:spPr>
          <a:xfrm flipV="1">
            <a:off x="4445335" y="866329"/>
            <a:ext cx="286217" cy="136579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/>
          <p:nvPr/>
        </p:nvCxnSpPr>
        <p:spPr>
          <a:xfrm flipV="1">
            <a:off x="4691782" y="866329"/>
            <a:ext cx="620042" cy="118974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/>
          <p:cNvSpPr txBox="1"/>
          <p:nvPr/>
        </p:nvSpPr>
        <p:spPr>
          <a:xfrm>
            <a:off x="3933683" y="360870"/>
            <a:ext cx="57179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Led Verm.</a:t>
            </a:r>
            <a:endParaRPr lang="de-DE" sz="12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4547309" y="360869"/>
            <a:ext cx="57179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CAN</a:t>
            </a:r>
          </a:p>
          <a:p>
            <a:r>
              <a:rPr lang="de-DE" sz="1200" dirty="0" smtClean="0"/>
              <a:t>HIGH</a:t>
            </a:r>
            <a:endParaRPr lang="de-DE" sz="1200" dirty="0"/>
          </a:p>
        </p:txBody>
      </p:sp>
      <p:sp>
        <p:nvSpPr>
          <p:cNvPr id="28" name="CaixaDeTexto 27"/>
          <p:cNvSpPr txBox="1"/>
          <p:nvPr/>
        </p:nvSpPr>
        <p:spPr>
          <a:xfrm>
            <a:off x="5136213" y="378962"/>
            <a:ext cx="57179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CAN</a:t>
            </a:r>
          </a:p>
          <a:p>
            <a:r>
              <a:rPr lang="de-DE" sz="1200" dirty="0" smtClean="0"/>
              <a:t>LOW</a:t>
            </a:r>
            <a:endParaRPr lang="de-DE" sz="1200" dirty="0"/>
          </a:p>
        </p:txBody>
      </p:sp>
      <p:sp>
        <p:nvSpPr>
          <p:cNvPr id="29" name="CaixaDeTexto 28"/>
          <p:cNvSpPr txBox="1"/>
          <p:nvPr/>
        </p:nvSpPr>
        <p:spPr>
          <a:xfrm>
            <a:off x="7812360" y="2060848"/>
            <a:ext cx="115212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Fonte 5 VDC externa</a:t>
            </a:r>
            <a:endParaRPr lang="de-DE" sz="1200" dirty="0"/>
          </a:p>
        </p:txBody>
      </p:sp>
      <p:sp>
        <p:nvSpPr>
          <p:cNvPr id="30" name="CaixaDeTexto 29"/>
          <p:cNvSpPr txBox="1"/>
          <p:nvPr/>
        </p:nvSpPr>
        <p:spPr>
          <a:xfrm>
            <a:off x="7808838" y="2475322"/>
            <a:ext cx="86787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Cabo</a:t>
            </a:r>
          </a:p>
          <a:p>
            <a:r>
              <a:rPr lang="de-DE" sz="1200" dirty="0" smtClean="0"/>
              <a:t>Ethernet</a:t>
            </a:r>
            <a:endParaRPr lang="de-DE" sz="1200" dirty="0"/>
          </a:p>
        </p:txBody>
      </p:sp>
      <p:sp>
        <p:nvSpPr>
          <p:cNvPr id="31" name="CaixaDeTexto 30"/>
          <p:cNvSpPr txBox="1"/>
          <p:nvPr/>
        </p:nvSpPr>
        <p:spPr>
          <a:xfrm>
            <a:off x="7812360" y="2895327"/>
            <a:ext cx="86787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/>
              <a:t>Cabo</a:t>
            </a:r>
          </a:p>
          <a:p>
            <a:r>
              <a:rPr lang="de-DE" sz="1200" dirty="0" smtClean="0"/>
              <a:t>USB</a:t>
            </a:r>
            <a:endParaRPr lang="de-DE" sz="1200" dirty="0"/>
          </a:p>
        </p:txBody>
      </p:sp>
      <p:cxnSp>
        <p:nvCxnSpPr>
          <p:cNvPr id="20" name="Conector de seta reta 19"/>
          <p:cNvCxnSpPr/>
          <p:nvPr/>
        </p:nvCxnSpPr>
        <p:spPr>
          <a:xfrm flipH="1" flipV="1">
            <a:off x="3137121" y="841074"/>
            <a:ext cx="1015369" cy="1507488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/>
          <p:cNvSpPr txBox="1"/>
          <p:nvPr/>
        </p:nvSpPr>
        <p:spPr>
          <a:xfrm>
            <a:off x="2888733" y="367576"/>
            <a:ext cx="57179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Led</a:t>
            </a:r>
          </a:p>
          <a:p>
            <a:r>
              <a:rPr lang="de-DE" sz="1200" dirty="0" smtClean="0"/>
              <a:t>Verde</a:t>
            </a:r>
          </a:p>
        </p:txBody>
      </p:sp>
      <p:cxnSp>
        <p:nvCxnSpPr>
          <p:cNvPr id="24" name="Conector de seta reta 23"/>
          <p:cNvCxnSpPr/>
          <p:nvPr/>
        </p:nvCxnSpPr>
        <p:spPr>
          <a:xfrm flipH="1" flipV="1">
            <a:off x="2483768" y="866329"/>
            <a:ext cx="1438024" cy="2415251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/>
          <p:cNvSpPr txBox="1"/>
          <p:nvPr/>
        </p:nvSpPr>
        <p:spPr>
          <a:xfrm>
            <a:off x="2316942" y="378963"/>
            <a:ext cx="57179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Led</a:t>
            </a:r>
          </a:p>
          <a:p>
            <a:r>
              <a:rPr lang="de-DE" sz="1200" dirty="0" smtClean="0"/>
              <a:t>Azul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3599327" y="4941168"/>
            <a:ext cx="106856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Sensor ultrassônico </a:t>
            </a:r>
          </a:p>
        </p:txBody>
      </p:sp>
      <p:cxnSp>
        <p:nvCxnSpPr>
          <p:cNvPr id="33" name="Conector de seta reta 32"/>
          <p:cNvCxnSpPr/>
          <p:nvPr/>
        </p:nvCxnSpPr>
        <p:spPr>
          <a:xfrm>
            <a:off x="3883499" y="2911613"/>
            <a:ext cx="1205629" cy="202955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/>
          <p:cNvSpPr txBox="1"/>
          <p:nvPr/>
        </p:nvSpPr>
        <p:spPr>
          <a:xfrm>
            <a:off x="4567293" y="4957663"/>
            <a:ext cx="106856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dirty="0" smtClean="0"/>
              <a:t>Buzina</a:t>
            </a:r>
            <a:endParaRPr lang="de-DE" sz="1200" dirty="0"/>
          </a:p>
        </p:txBody>
      </p:sp>
      <p:cxnSp>
        <p:nvCxnSpPr>
          <p:cNvPr id="35" name="Conector de seta reta 34"/>
          <p:cNvCxnSpPr/>
          <p:nvPr/>
        </p:nvCxnSpPr>
        <p:spPr>
          <a:xfrm flipH="1">
            <a:off x="3271583" y="4221088"/>
            <a:ext cx="220298" cy="803121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ixaDeTexto 35"/>
          <p:cNvSpPr txBox="1"/>
          <p:nvPr/>
        </p:nvSpPr>
        <p:spPr>
          <a:xfrm>
            <a:off x="2602838" y="5024209"/>
            <a:ext cx="106856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TMP36 </a:t>
            </a:r>
          </a:p>
        </p:txBody>
      </p:sp>
      <p:cxnSp>
        <p:nvCxnSpPr>
          <p:cNvPr id="37" name="Conector de seta reta 36"/>
          <p:cNvCxnSpPr/>
          <p:nvPr/>
        </p:nvCxnSpPr>
        <p:spPr>
          <a:xfrm>
            <a:off x="4253766" y="3080508"/>
            <a:ext cx="1599961" cy="187715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/>
          <p:cNvSpPr txBox="1"/>
          <p:nvPr/>
        </p:nvSpPr>
        <p:spPr>
          <a:xfrm>
            <a:off x="5589238" y="4957663"/>
            <a:ext cx="106856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Fotocélula </a:t>
            </a:r>
          </a:p>
        </p:txBody>
      </p:sp>
      <p:cxnSp>
        <p:nvCxnSpPr>
          <p:cNvPr id="39" name="Conector de seta reta 38"/>
          <p:cNvCxnSpPr/>
          <p:nvPr/>
        </p:nvCxnSpPr>
        <p:spPr>
          <a:xfrm>
            <a:off x="4436946" y="2811455"/>
            <a:ext cx="2724547" cy="2146208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de seta reta 41"/>
          <p:cNvCxnSpPr/>
          <p:nvPr/>
        </p:nvCxnSpPr>
        <p:spPr>
          <a:xfrm>
            <a:off x="5311824" y="3356992"/>
            <a:ext cx="2497014" cy="288032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7836459" y="3414191"/>
            <a:ext cx="86787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200" dirty="0" smtClean="0"/>
              <a:t>CAN HIGH e </a:t>
            </a:r>
            <a:r>
              <a:rPr lang="pt-BR" sz="1200" dirty="0"/>
              <a:t>LOW </a:t>
            </a:r>
            <a:r>
              <a:rPr lang="pt-BR" sz="1200" dirty="0" smtClean="0"/>
              <a:t>trançados</a:t>
            </a:r>
            <a:endParaRPr lang="pt-BR" sz="1200" dirty="0"/>
          </a:p>
        </p:txBody>
      </p:sp>
      <p:cxnSp>
        <p:nvCxnSpPr>
          <p:cNvPr id="45" name="Conector de seta reta 44"/>
          <p:cNvCxnSpPr/>
          <p:nvPr/>
        </p:nvCxnSpPr>
        <p:spPr>
          <a:xfrm flipV="1">
            <a:off x="6010459" y="825678"/>
            <a:ext cx="31928" cy="1522884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aixaDeTexto 47"/>
          <p:cNvSpPr txBox="1"/>
          <p:nvPr/>
        </p:nvSpPr>
        <p:spPr>
          <a:xfrm>
            <a:off x="5760770" y="543163"/>
            <a:ext cx="8159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Protótipo</a:t>
            </a:r>
            <a:endParaRPr lang="de-DE" sz="1200" dirty="0"/>
          </a:p>
        </p:txBody>
      </p:sp>
      <p:cxnSp>
        <p:nvCxnSpPr>
          <p:cNvPr id="49" name="Conector de seta reta 48"/>
          <p:cNvCxnSpPr/>
          <p:nvPr/>
        </p:nvCxnSpPr>
        <p:spPr>
          <a:xfrm flipH="1" flipV="1">
            <a:off x="1003528" y="1556632"/>
            <a:ext cx="1192208" cy="1512329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aixaDeTexto 51"/>
          <p:cNvSpPr txBox="1"/>
          <p:nvPr/>
        </p:nvSpPr>
        <p:spPr>
          <a:xfrm>
            <a:off x="466683" y="1252844"/>
            <a:ext cx="107368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ECU </a:t>
            </a:r>
            <a:r>
              <a:rPr lang="de-DE" sz="1200" i="1" dirty="0" smtClean="0"/>
              <a:t>Funduino UNO</a:t>
            </a:r>
          </a:p>
        </p:txBody>
      </p:sp>
      <p:cxnSp>
        <p:nvCxnSpPr>
          <p:cNvPr id="54" name="Conector de seta reta 53"/>
          <p:cNvCxnSpPr/>
          <p:nvPr/>
        </p:nvCxnSpPr>
        <p:spPr>
          <a:xfrm flipH="1">
            <a:off x="899592" y="4221088"/>
            <a:ext cx="504056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/>
          <p:cNvSpPr txBox="1"/>
          <p:nvPr/>
        </p:nvSpPr>
        <p:spPr>
          <a:xfrm>
            <a:off x="77931" y="3830173"/>
            <a:ext cx="1073689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dirty="0" smtClean="0"/>
              <a:t>Conexão USB da ECU </a:t>
            </a:r>
            <a:r>
              <a:rPr lang="de-DE" sz="1200" i="1" dirty="0" smtClean="0"/>
              <a:t>Funduino UNO </a:t>
            </a:r>
            <a:r>
              <a:rPr lang="de-DE" sz="1200" dirty="0" smtClean="0"/>
              <a:t>com PC</a:t>
            </a:r>
            <a:endParaRPr lang="de-DE" sz="1200" i="1" dirty="0" smtClean="0"/>
          </a:p>
        </p:txBody>
      </p:sp>
      <p:cxnSp>
        <p:nvCxnSpPr>
          <p:cNvPr id="57" name="Conector de seta reta 56"/>
          <p:cNvCxnSpPr/>
          <p:nvPr/>
        </p:nvCxnSpPr>
        <p:spPr>
          <a:xfrm>
            <a:off x="1355482" y="4648089"/>
            <a:ext cx="0" cy="293079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aixaDeTexto 60"/>
          <p:cNvSpPr txBox="1"/>
          <p:nvPr/>
        </p:nvSpPr>
        <p:spPr>
          <a:xfrm>
            <a:off x="818637" y="4971273"/>
            <a:ext cx="107368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dirty="0" smtClean="0"/>
              <a:t>Conexão USB do Protótipo</a:t>
            </a:r>
          </a:p>
          <a:p>
            <a:pPr algn="ctr"/>
            <a:r>
              <a:rPr lang="de-DE" sz="1200" dirty="0" smtClean="0"/>
              <a:t>com PC</a:t>
            </a:r>
            <a:endParaRPr lang="de-DE" sz="1200" i="1" dirty="0" smtClean="0"/>
          </a:p>
        </p:txBody>
      </p:sp>
      <p:sp>
        <p:nvSpPr>
          <p:cNvPr id="63" name="CaixaDeTexto 62"/>
          <p:cNvSpPr txBox="1"/>
          <p:nvPr/>
        </p:nvSpPr>
        <p:spPr>
          <a:xfrm>
            <a:off x="6767892" y="4939706"/>
            <a:ext cx="106856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Botão</a:t>
            </a:r>
          </a:p>
        </p:txBody>
      </p:sp>
      <p:cxnSp>
        <p:nvCxnSpPr>
          <p:cNvPr id="78" name="Conector de seta reta 77"/>
          <p:cNvCxnSpPr/>
          <p:nvPr/>
        </p:nvCxnSpPr>
        <p:spPr>
          <a:xfrm flipH="1" flipV="1">
            <a:off x="1540372" y="866329"/>
            <a:ext cx="235920" cy="38651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CaixaDeTexto 81"/>
          <p:cNvSpPr txBox="1"/>
          <p:nvPr/>
        </p:nvSpPr>
        <p:spPr>
          <a:xfrm>
            <a:off x="739146" y="429003"/>
            <a:ext cx="132900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dirty="0" smtClean="0"/>
              <a:t>Conexão Ethernet do Protótipo</a:t>
            </a:r>
            <a:r>
              <a:rPr lang="de-DE" sz="1200" i="1" dirty="0" smtClean="0"/>
              <a:t> </a:t>
            </a:r>
            <a:r>
              <a:rPr lang="de-DE" sz="1200" dirty="0" smtClean="0"/>
              <a:t>com PC</a:t>
            </a:r>
            <a:endParaRPr lang="de-DE" sz="1200" i="1" dirty="0" smtClean="0"/>
          </a:p>
        </p:txBody>
      </p:sp>
    </p:spTree>
    <p:extLst>
      <p:ext uri="{BB962C8B-B14F-4D97-AF65-F5344CB8AC3E}">
        <p14:creationId xmlns:p14="http://schemas.microsoft.com/office/powerpoint/2010/main" val="240261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34" t="20523" r="23115" b="12687"/>
          <a:stretch/>
        </p:blipFill>
        <p:spPr bwMode="auto">
          <a:xfrm>
            <a:off x="1403648" y="1501254"/>
            <a:ext cx="6837528" cy="4885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15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upo 49"/>
          <p:cNvGrpSpPr/>
          <p:nvPr/>
        </p:nvGrpSpPr>
        <p:grpSpPr>
          <a:xfrm>
            <a:off x="656857" y="404664"/>
            <a:ext cx="9297817" cy="5256343"/>
            <a:chOff x="26711" y="-27143"/>
            <a:chExt cx="9297817" cy="5256343"/>
          </a:xfrm>
        </p:grpSpPr>
        <p:sp>
          <p:nvSpPr>
            <p:cNvPr id="5" name="Triângulo isósceles 4"/>
            <p:cNvSpPr/>
            <p:nvPr/>
          </p:nvSpPr>
          <p:spPr>
            <a:xfrm>
              <a:off x="26711" y="-27143"/>
              <a:ext cx="6228184" cy="525634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7" name="CaixaDeTexto 16"/>
            <p:cNvSpPr txBox="1"/>
            <p:nvPr/>
          </p:nvSpPr>
          <p:spPr>
            <a:xfrm>
              <a:off x="565549" y="4477211"/>
              <a:ext cx="51125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 smtClean="0"/>
                <a:t>Campo: </a:t>
              </a:r>
            </a:p>
            <a:p>
              <a:pPr algn="ctr"/>
              <a:r>
                <a:rPr lang="de-DE" dirty="0" smtClean="0"/>
                <a:t>Sensores digitais e analógicos e atuadores</a:t>
              </a:r>
              <a:endParaRPr lang="de-DE" dirty="0"/>
            </a:p>
          </p:txBody>
        </p:sp>
        <p:sp>
          <p:nvSpPr>
            <p:cNvPr id="18" name="CaixaDeTexto 17"/>
            <p:cNvSpPr txBox="1"/>
            <p:nvPr/>
          </p:nvSpPr>
          <p:spPr>
            <a:xfrm>
              <a:off x="791669" y="3729806"/>
              <a:ext cx="464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 smtClean="0"/>
                <a:t>Controle: </a:t>
              </a:r>
              <a:endParaRPr lang="de-DE" b="1" dirty="0"/>
            </a:p>
            <a:p>
              <a:pPr algn="ctr"/>
              <a:r>
                <a:rPr lang="pt-BR" dirty="0" smtClean="0"/>
                <a:t>PC</a:t>
              </a:r>
              <a:r>
                <a:rPr lang="pt-BR" dirty="0"/>
                <a:t>, CLP, </a:t>
              </a:r>
              <a:r>
                <a:rPr lang="pt-BR" dirty="0" err="1"/>
                <a:t>SoftPLC</a:t>
              </a:r>
              <a:r>
                <a:rPr lang="pt-BR" dirty="0"/>
                <a:t>, CNC, </a:t>
              </a:r>
              <a:r>
                <a:rPr lang="de-DE" dirty="0" smtClean="0"/>
                <a:t>SDCD </a:t>
              </a:r>
              <a:r>
                <a:rPr lang="de-DE" dirty="0"/>
                <a:t>(DCS), NCS e PAC</a:t>
              </a:r>
              <a:endParaRPr lang="pt-BR" dirty="0"/>
            </a:p>
            <a:p>
              <a:endParaRPr lang="de-DE" dirty="0"/>
            </a:p>
          </p:txBody>
        </p:sp>
        <p:sp>
          <p:nvSpPr>
            <p:cNvPr id="23" name="CaixaDeTexto 22"/>
            <p:cNvSpPr txBox="1"/>
            <p:nvPr/>
          </p:nvSpPr>
          <p:spPr>
            <a:xfrm>
              <a:off x="1331640" y="2156663"/>
              <a:ext cx="36003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 smtClean="0"/>
                <a:t>Gerenciamento </a:t>
              </a:r>
              <a:r>
                <a:rPr lang="de-DE" b="1" dirty="0"/>
                <a:t>da </a:t>
              </a:r>
              <a:r>
                <a:rPr lang="de-DE" b="1" dirty="0" smtClean="0"/>
                <a:t>Planta:</a:t>
              </a:r>
            </a:p>
            <a:p>
              <a:pPr algn="ctr"/>
              <a:r>
                <a:rPr lang="de-DE" dirty="0"/>
                <a:t>MPS, MRPII, MES, PIMS</a:t>
              </a:r>
            </a:p>
            <a:p>
              <a:pPr algn="ctr"/>
              <a:endParaRPr lang="de-DE" b="1" dirty="0"/>
            </a:p>
            <a:p>
              <a:endParaRPr lang="de-DE" dirty="0"/>
            </a:p>
          </p:txBody>
        </p:sp>
        <p:sp>
          <p:nvSpPr>
            <p:cNvPr id="25" name="CaixaDeTexto 24"/>
            <p:cNvSpPr txBox="1"/>
            <p:nvPr/>
          </p:nvSpPr>
          <p:spPr>
            <a:xfrm>
              <a:off x="1637509" y="1124744"/>
              <a:ext cx="300658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/>
                <a:t>Gerenciamento </a:t>
              </a:r>
              <a:endParaRPr lang="de-DE" b="1" dirty="0" smtClean="0"/>
            </a:p>
            <a:p>
              <a:pPr algn="ctr"/>
              <a:r>
                <a:rPr lang="de-DE" b="1" dirty="0" smtClean="0"/>
                <a:t>Coorporativo:</a:t>
              </a:r>
            </a:p>
            <a:p>
              <a:pPr algn="ctr"/>
              <a:r>
                <a:rPr lang="de-DE" dirty="0" smtClean="0"/>
                <a:t>Mainframe, ERP</a:t>
              </a:r>
              <a:endParaRPr lang="de-DE" dirty="0"/>
            </a:p>
          </p:txBody>
        </p:sp>
        <p:sp>
          <p:nvSpPr>
            <p:cNvPr id="22" name="CaixaDeTexto 21"/>
            <p:cNvSpPr txBox="1"/>
            <p:nvPr/>
          </p:nvSpPr>
          <p:spPr>
            <a:xfrm>
              <a:off x="683568" y="2996952"/>
              <a:ext cx="48965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 smtClean="0"/>
                <a:t>Supervisão</a:t>
              </a:r>
              <a:r>
                <a:rPr lang="de-DE" b="1" dirty="0" smtClean="0"/>
                <a:t>:</a:t>
              </a:r>
            </a:p>
            <a:p>
              <a:pPr algn="ctr"/>
              <a:r>
                <a:rPr lang="de-DE" dirty="0"/>
                <a:t>PC, SCADA, IHM, Workstation</a:t>
              </a:r>
            </a:p>
            <a:p>
              <a:r>
                <a:rPr lang="de-DE" dirty="0" smtClean="0"/>
                <a:t> </a:t>
              </a:r>
              <a:endParaRPr lang="de-DE" dirty="0"/>
            </a:p>
          </p:txBody>
        </p:sp>
        <p:cxnSp>
          <p:nvCxnSpPr>
            <p:cNvPr id="27" name="Conector reto 26"/>
            <p:cNvCxnSpPr/>
            <p:nvPr/>
          </p:nvCxnSpPr>
          <p:spPr>
            <a:xfrm>
              <a:off x="467544" y="4437112"/>
              <a:ext cx="867645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to 29"/>
            <p:cNvCxnSpPr/>
            <p:nvPr/>
          </p:nvCxnSpPr>
          <p:spPr>
            <a:xfrm flipV="1">
              <a:off x="899592" y="3728350"/>
              <a:ext cx="8244408" cy="14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to 31"/>
            <p:cNvCxnSpPr/>
            <p:nvPr/>
          </p:nvCxnSpPr>
          <p:spPr>
            <a:xfrm>
              <a:off x="1403648" y="2924944"/>
              <a:ext cx="792088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to 41"/>
            <p:cNvCxnSpPr>
              <a:stCxn id="5" idx="4"/>
            </p:cNvCxnSpPr>
            <p:nvPr/>
          </p:nvCxnSpPr>
          <p:spPr>
            <a:xfrm>
              <a:off x="6254895" y="5229200"/>
              <a:ext cx="2854054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Conector reto 33"/>
          <p:cNvCxnSpPr/>
          <p:nvPr/>
        </p:nvCxnSpPr>
        <p:spPr>
          <a:xfrm>
            <a:off x="2537850" y="2479881"/>
            <a:ext cx="723629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/>
          <p:cNvSpPr txBox="1"/>
          <p:nvPr/>
        </p:nvSpPr>
        <p:spPr>
          <a:xfrm>
            <a:off x="7020272" y="5232183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 smtClean="0"/>
              <a:t>Sensorbus</a:t>
            </a:r>
            <a:endParaRPr lang="de-DE" i="1" dirty="0"/>
          </a:p>
        </p:txBody>
      </p:sp>
      <p:sp>
        <p:nvSpPr>
          <p:cNvPr id="52" name="CaixaDeTexto 51"/>
          <p:cNvSpPr txBox="1"/>
          <p:nvPr/>
        </p:nvSpPr>
        <p:spPr>
          <a:xfrm>
            <a:off x="7020272" y="4352089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 smtClean="0"/>
              <a:t>DeviceBus</a:t>
            </a:r>
            <a:endParaRPr lang="de-DE" i="1" dirty="0"/>
          </a:p>
        </p:txBody>
      </p:sp>
      <p:sp>
        <p:nvSpPr>
          <p:cNvPr id="53" name="CaixaDeTexto 52"/>
          <p:cNvSpPr txBox="1"/>
          <p:nvPr/>
        </p:nvSpPr>
        <p:spPr>
          <a:xfrm>
            <a:off x="7020272" y="3604133"/>
            <a:ext cx="2439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 smtClean="0"/>
              <a:t>Fieldbus</a:t>
            </a:r>
            <a:endParaRPr lang="de-DE" i="1" dirty="0"/>
          </a:p>
        </p:txBody>
      </p:sp>
      <p:sp>
        <p:nvSpPr>
          <p:cNvPr id="54" name="CaixaDeTexto 53"/>
          <p:cNvSpPr txBox="1"/>
          <p:nvPr/>
        </p:nvSpPr>
        <p:spPr>
          <a:xfrm>
            <a:off x="7020272" y="278092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 smtClean="0"/>
              <a:t>Databus</a:t>
            </a:r>
            <a:endParaRPr lang="de-DE" i="1" dirty="0"/>
          </a:p>
        </p:txBody>
      </p:sp>
      <p:sp>
        <p:nvSpPr>
          <p:cNvPr id="55" name="CaixaDeTexto 54"/>
          <p:cNvSpPr txBox="1"/>
          <p:nvPr/>
        </p:nvSpPr>
        <p:spPr>
          <a:xfrm>
            <a:off x="7020272" y="201821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 smtClean="0"/>
              <a:t>Databus</a:t>
            </a:r>
            <a:endParaRPr lang="de-DE" i="1" dirty="0"/>
          </a:p>
        </p:txBody>
      </p:sp>
      <p:sp>
        <p:nvSpPr>
          <p:cNvPr id="56" name="CaixaDeTexto 55"/>
          <p:cNvSpPr txBox="1"/>
          <p:nvPr/>
        </p:nvSpPr>
        <p:spPr>
          <a:xfrm>
            <a:off x="2393923" y="5843519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Planta (Processo Controlado)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866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/>
          <p:cNvSpPr/>
          <p:nvPr/>
        </p:nvSpPr>
        <p:spPr>
          <a:xfrm>
            <a:off x="5508104" y="548680"/>
            <a:ext cx="2448272" cy="13469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tângulo 11"/>
          <p:cNvSpPr/>
          <p:nvPr/>
        </p:nvSpPr>
        <p:spPr>
          <a:xfrm>
            <a:off x="4511404" y="1700807"/>
            <a:ext cx="2940916" cy="16011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tângulo 10"/>
          <p:cNvSpPr/>
          <p:nvPr/>
        </p:nvSpPr>
        <p:spPr>
          <a:xfrm>
            <a:off x="2771801" y="3212044"/>
            <a:ext cx="3600400" cy="165711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tângulo 7"/>
          <p:cNvSpPr/>
          <p:nvPr/>
        </p:nvSpPr>
        <p:spPr>
          <a:xfrm>
            <a:off x="1727685" y="4578026"/>
            <a:ext cx="2412268" cy="1117055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CaixaDeTexto 4"/>
          <p:cNvSpPr txBox="1"/>
          <p:nvPr/>
        </p:nvSpPr>
        <p:spPr>
          <a:xfrm>
            <a:off x="2799687" y="3301937"/>
            <a:ext cx="38884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smtClean="0"/>
              <a:t>Devicebus</a:t>
            </a:r>
          </a:p>
          <a:p>
            <a:r>
              <a:rPr lang="de-DE" dirty="0" smtClean="0"/>
              <a:t>CANopen, DeviceNet, FIPIO, </a:t>
            </a:r>
          </a:p>
          <a:p>
            <a:r>
              <a:rPr lang="de-DE" dirty="0" smtClean="0"/>
              <a:t>Profibus-DP, INTERBUS-S, SDS, LONWorks, …</a:t>
            </a:r>
            <a:r>
              <a:rPr lang="en-US" dirty="0"/>
              <a:t/>
            </a:r>
            <a:br>
              <a:rPr lang="en-US" dirty="0"/>
            </a:br>
            <a:endParaRPr lang="de-DE" dirty="0"/>
          </a:p>
        </p:txBody>
      </p:sp>
      <p:sp>
        <p:nvSpPr>
          <p:cNvPr id="6" name="CaixaDeTexto 5"/>
          <p:cNvSpPr txBox="1"/>
          <p:nvPr/>
        </p:nvSpPr>
        <p:spPr>
          <a:xfrm>
            <a:off x="1637673" y="4674888"/>
            <a:ext cx="2808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smtClean="0"/>
              <a:t>Sensorbus</a:t>
            </a:r>
          </a:p>
          <a:p>
            <a:r>
              <a:rPr lang="de-DE" dirty="0" smtClean="0"/>
              <a:t>  AS-i</a:t>
            </a:r>
            <a:r>
              <a:rPr lang="de-DE" dirty="0"/>
              <a:t>, </a:t>
            </a:r>
            <a:r>
              <a:rPr lang="de-DE" dirty="0" smtClean="0"/>
              <a:t>Seriplex, CAN, INTERBUS Loop…</a:t>
            </a:r>
            <a:endParaRPr lang="de-DE" dirty="0"/>
          </a:p>
          <a:p>
            <a:endParaRPr lang="de-DE" dirty="0"/>
          </a:p>
        </p:txBody>
      </p:sp>
      <p:sp>
        <p:nvSpPr>
          <p:cNvPr id="7" name="CaixaDeTexto 6"/>
          <p:cNvSpPr txBox="1"/>
          <p:nvPr/>
        </p:nvSpPr>
        <p:spPr>
          <a:xfrm>
            <a:off x="4631811" y="1772816"/>
            <a:ext cx="26642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smtClean="0"/>
              <a:t>Fieldbus</a:t>
            </a:r>
          </a:p>
          <a:p>
            <a:r>
              <a:rPr lang="de-DE" dirty="0" smtClean="0"/>
              <a:t>FIPWAY ,Ethernet TCP/IP, HART, Profibus PA, </a:t>
            </a:r>
            <a:r>
              <a:rPr lang="de-DE" dirty="0"/>
              <a:t>Modbus </a:t>
            </a:r>
            <a:r>
              <a:rPr lang="de-DE" dirty="0" smtClean="0"/>
              <a:t>+, Fieldbus Foundation…</a:t>
            </a:r>
          </a:p>
          <a:p>
            <a:endParaRPr lang="de-DE" dirty="0"/>
          </a:p>
        </p:txBody>
      </p:sp>
      <p:sp>
        <p:nvSpPr>
          <p:cNvPr id="9" name="CaixaDeTexto 8"/>
          <p:cNvSpPr txBox="1"/>
          <p:nvPr/>
        </p:nvSpPr>
        <p:spPr>
          <a:xfrm>
            <a:off x="5724128" y="548680"/>
            <a:ext cx="2016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smtClean="0"/>
              <a:t>Databus</a:t>
            </a:r>
          </a:p>
          <a:p>
            <a:r>
              <a:rPr lang="en-US" dirty="0" smtClean="0"/>
              <a:t>Ethernet TCP/IP</a:t>
            </a:r>
            <a:endParaRPr lang="en-US" dirty="0"/>
          </a:p>
          <a:p>
            <a:r>
              <a:rPr lang="en-US" dirty="0" smtClean="0"/>
              <a:t>FTP HTTP</a:t>
            </a:r>
            <a:r>
              <a:rPr lang="en-US" dirty="0"/>
              <a:t>... , </a:t>
            </a:r>
            <a:r>
              <a:rPr lang="en-US" dirty="0" smtClean="0"/>
              <a:t>FDDI MAP, …</a:t>
            </a:r>
            <a:endParaRPr lang="de-DE" dirty="0"/>
          </a:p>
        </p:txBody>
      </p:sp>
      <p:sp>
        <p:nvSpPr>
          <p:cNvPr id="2" name="Seta para cima 1"/>
          <p:cNvSpPr/>
          <p:nvPr/>
        </p:nvSpPr>
        <p:spPr>
          <a:xfrm>
            <a:off x="1361719" y="800708"/>
            <a:ext cx="432048" cy="4894374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eta para a direita 2"/>
          <p:cNvSpPr/>
          <p:nvPr/>
        </p:nvSpPr>
        <p:spPr>
          <a:xfrm>
            <a:off x="1475655" y="5661248"/>
            <a:ext cx="7187801" cy="72008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CaixaDeTexto 13"/>
          <p:cNvSpPr txBox="1"/>
          <p:nvPr/>
        </p:nvSpPr>
        <p:spPr>
          <a:xfrm>
            <a:off x="179512" y="774809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Tipos de Controle</a:t>
            </a:r>
            <a:endParaRPr lang="de-DE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35496" y="3717435"/>
            <a:ext cx="1361719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/>
              <a:t>Controle de Processo</a:t>
            </a:r>
            <a:endParaRPr lang="de-DE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35496" y="4813387"/>
            <a:ext cx="1326223" cy="64633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/>
              <a:t>Controle Lógico</a:t>
            </a:r>
            <a:endParaRPr lang="de-DE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1520661" y="6337828"/>
            <a:ext cx="2502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Equipamentos  simples</a:t>
            </a:r>
            <a:endParaRPr lang="de-DE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5553108" y="6343445"/>
            <a:ext cx="3110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Equipamentos  complexos</a:t>
            </a:r>
            <a:endParaRPr lang="de-DE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2015718" y="5836622"/>
            <a:ext cx="756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Bit</a:t>
            </a:r>
            <a:endParaRPr lang="de-DE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4451695" y="5836622"/>
            <a:ext cx="153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Byte</a:t>
            </a:r>
            <a:endParaRPr lang="de-DE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6197886" y="5836622"/>
            <a:ext cx="1614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</a:t>
            </a:r>
            <a:r>
              <a:rPr lang="de-DE" dirty="0" smtClean="0"/>
              <a:t>loco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829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98" t="35774" r="19250" b="43003"/>
          <a:stretch/>
        </p:blipFill>
        <p:spPr bwMode="auto">
          <a:xfrm>
            <a:off x="2342944" y="1988840"/>
            <a:ext cx="2387772" cy="1552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5004048" y="3216714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192.168.7.1 (Usb0)</a:t>
            </a:r>
            <a:endParaRPr lang="de-DE" sz="12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5004048" y="2987371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192.168.8.1</a:t>
            </a:r>
            <a:endParaRPr lang="de-DE" sz="1200" dirty="0"/>
          </a:p>
        </p:txBody>
      </p:sp>
      <p:cxnSp>
        <p:nvCxnSpPr>
          <p:cNvPr id="5" name="Conector de seta reta 4"/>
          <p:cNvCxnSpPr/>
          <p:nvPr/>
        </p:nvCxnSpPr>
        <p:spPr>
          <a:xfrm>
            <a:off x="4451068" y="3178394"/>
            <a:ext cx="480972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4451068" y="3355214"/>
            <a:ext cx="480972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00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14" t="39655" r="4156" b="35776"/>
          <a:stretch/>
        </p:blipFill>
        <p:spPr bwMode="auto">
          <a:xfrm>
            <a:off x="2555776" y="2002220"/>
            <a:ext cx="4713890" cy="1797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404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6" t="10215" r="7203" b="21688"/>
          <a:stretch/>
        </p:blipFill>
        <p:spPr bwMode="auto">
          <a:xfrm>
            <a:off x="107504" y="1557321"/>
            <a:ext cx="8891838" cy="3910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059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4" t="9965" r="7275" b="21642"/>
          <a:stretch/>
        </p:blipFill>
        <p:spPr bwMode="auto">
          <a:xfrm>
            <a:off x="179512" y="1196752"/>
            <a:ext cx="8739274" cy="3859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197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4" t="40625" r="23719" b="22135"/>
          <a:stretch/>
        </p:blipFill>
        <p:spPr bwMode="auto">
          <a:xfrm>
            <a:off x="1043608" y="1609725"/>
            <a:ext cx="6972300" cy="272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678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0" t="13541" r="5271" b="18230"/>
          <a:stretch/>
        </p:blipFill>
        <p:spPr bwMode="auto">
          <a:xfrm>
            <a:off x="467544" y="1484784"/>
            <a:ext cx="8134350" cy="3587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5724128" y="764704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 smtClean="0"/>
              <a:t>Vizualicacao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61204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04" t="50000" r="29722" b="31510"/>
          <a:stretch/>
        </p:blipFill>
        <p:spPr bwMode="auto">
          <a:xfrm>
            <a:off x="1979712" y="1772816"/>
            <a:ext cx="5448300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617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62" y="1412776"/>
            <a:ext cx="6467475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724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1251</Words>
  <Application>Microsoft Office PowerPoint</Application>
  <PresentationFormat>Apresentação na tela (4:3)</PresentationFormat>
  <Paragraphs>902</Paragraphs>
  <Slides>70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70</vt:i4>
      </vt:variant>
    </vt:vector>
  </HeadingPairs>
  <TitlesOfParts>
    <vt:vector size="71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Stefany</dc:creator>
  <cp:lastModifiedBy>Stefany</cp:lastModifiedBy>
  <cp:revision>208</cp:revision>
  <dcterms:created xsi:type="dcterms:W3CDTF">2015-09-28T23:39:46Z</dcterms:created>
  <dcterms:modified xsi:type="dcterms:W3CDTF">2015-11-16T02:58:16Z</dcterms:modified>
</cp:coreProperties>
</file>